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2E51D-260A-464E-84B0-7727067EBBA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A223B-46E1-410B-9E38-6EB0D41E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19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</a:pPr>
            <a:fld id="{F1B6FF8F-F4E3-4EAC-AE86-5DCBBBDCE556}" type="slidenum">
              <a:rPr lang="en-US" altLang="en-US" smtClean="0"/>
              <a:pPr rtl="0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561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</a:pPr>
            <a:fld id="{728724DE-26A2-475C-9A3A-A7A197E81963}" type="slidenum">
              <a:rPr lang="en-US" altLang="en-US" smtClean="0"/>
              <a:pPr rtl="0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5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135F-F8BE-4A5E-9A9D-CC00279FB6D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54AA-2F52-4782-983E-B90F26B9D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135F-F8BE-4A5E-9A9D-CC00279FB6D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54AA-2F52-4782-983E-B90F26B9D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8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135F-F8BE-4A5E-9A9D-CC00279FB6D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54AA-2F52-4782-983E-B90F26B9D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4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135F-F8BE-4A5E-9A9D-CC00279FB6D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54AA-2F52-4782-983E-B90F26B9D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8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135F-F8BE-4A5E-9A9D-CC00279FB6D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54AA-2F52-4782-983E-B90F26B9D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135F-F8BE-4A5E-9A9D-CC00279FB6D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54AA-2F52-4782-983E-B90F26B9D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135F-F8BE-4A5E-9A9D-CC00279FB6D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54AA-2F52-4782-983E-B90F26B9D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0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135F-F8BE-4A5E-9A9D-CC00279FB6D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54AA-2F52-4782-983E-B90F26B9D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1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135F-F8BE-4A5E-9A9D-CC00279FB6D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54AA-2F52-4782-983E-B90F26B9D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7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135F-F8BE-4A5E-9A9D-CC00279FB6D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54AA-2F52-4782-983E-B90F26B9D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03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135F-F8BE-4A5E-9A9D-CC00279FB6D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54AA-2F52-4782-983E-B90F26B9D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6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6135F-F8BE-4A5E-9A9D-CC00279FB6D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854AA-2F52-4782-983E-B90F26B9D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8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a-IR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طراحی الگوریتم</a:t>
            </a: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/>
            <a:r>
              <a:rPr lang="fa-IR" altLang="en-US" smtClean="0"/>
              <a:t>موسی الرضا بروغنی</a:t>
            </a:r>
            <a:endParaRPr lang="en-US" altLang="en-US" smtClean="0"/>
          </a:p>
          <a:p>
            <a:pPr algn="l" eaLnBrk="1" hangingPunct="1"/>
            <a:endParaRPr lang="en-US" altLang="en-US" smtClean="0">
              <a:latin typeface="Wingdings" panose="05000000000000000000" pitchFamily="2" charset="2"/>
            </a:endParaRPr>
          </a:p>
          <a:p>
            <a:pPr algn="l" eaLnBrk="1" hangingPunct="1"/>
            <a:endParaRPr lang="en-US" altLang="en-US" smtClean="0">
              <a:latin typeface="Wingdings" panose="05000000000000000000" pitchFamily="2" charset="2"/>
            </a:endParaRPr>
          </a:p>
          <a:p>
            <a:pPr algn="ctr" eaLnBrk="1" hangingPunct="1"/>
            <a:r>
              <a:rPr lang="en-US" altLang="en-US" smtClean="0">
                <a:latin typeface="Wingdings" panose="05000000000000000000" pitchFamily="2" charset="2"/>
              </a:rPr>
              <a:t>&amp; </a:t>
            </a:r>
            <a:r>
              <a:rPr lang="fa-IR" altLang="en-US" smtClean="0">
                <a:latin typeface="Wingdings" panose="05000000000000000000" pitchFamily="2" charset="2"/>
              </a:rPr>
              <a:t>  </a:t>
            </a:r>
            <a:r>
              <a:rPr lang="fa-IR" altLang="en-US" smtClean="0">
                <a:latin typeface="Tahoma" panose="020B0604030504040204" pitchFamily="34" charset="0"/>
              </a:rPr>
              <a:t>رشته کامپیوتر 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359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altLang="en-US" smtClean="0">
                <a:cs typeface="B Nazanin" panose="00000400000000000000" pitchFamily="2" charset="-78"/>
              </a:rPr>
              <a:t>مرتبه الگوریتم</a:t>
            </a:r>
            <a:endParaRPr lang="en-US" altLang="en-US" smtClean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0" y="1898651"/>
            <a:ext cx="8229600" cy="4411663"/>
          </a:xfrm>
        </p:spPr>
        <p:txBody>
          <a:bodyPr/>
          <a:lstStyle/>
          <a:p>
            <a:pPr marL="319088" lvl="1" indent="0">
              <a:spcBef>
                <a:spcPts val="375"/>
              </a:spcBef>
              <a:buNone/>
            </a:pPr>
            <a:r>
              <a:rPr lang="fa-IR" altLang="en-US" smtClean="0">
                <a:cs typeface="B Nazanin" panose="00000400000000000000" pitchFamily="2" charset="-78"/>
              </a:rPr>
              <a:t>توابعی با مرتبه </a:t>
            </a:r>
            <a:r>
              <a:rPr lang="en-US" altLang="en-US" smtClean="0">
                <a:cs typeface="B Nazanin" panose="00000400000000000000" pitchFamily="2" charset="-78"/>
              </a:rPr>
              <a:t>O(n^2)</a:t>
            </a:r>
            <a:r>
              <a:rPr lang="fa-IR" altLang="en-US" smtClean="0">
                <a:cs typeface="B Nazanin" panose="00000400000000000000" pitchFamily="2" charset="-78"/>
              </a:rPr>
              <a:t> می توانند به شرح زیر باشند</a:t>
            </a:r>
          </a:p>
          <a:p>
            <a:pPr marL="319088" lvl="1" indent="0">
              <a:spcBef>
                <a:spcPts val="375"/>
              </a:spcBef>
              <a:buNone/>
            </a:pPr>
            <a:endParaRPr lang="fa-IR" altLang="en-US" smtClean="0">
              <a:cs typeface="B Nazanin" panose="00000400000000000000" pitchFamily="2" charset="-78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9" y="2400300"/>
            <a:ext cx="408622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06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altLang="en-US" smtClean="0">
                <a:cs typeface="B Nazanin" panose="00000400000000000000" pitchFamily="2" charset="-78"/>
              </a:rPr>
              <a:t>مرتبه الگوریتم</a:t>
            </a:r>
            <a:endParaRPr lang="en-US" altLang="en-US" smtClean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r" rtl="1">
              <a:spcBef>
                <a:spcPts val="580"/>
              </a:spcBef>
              <a:buNone/>
              <a:defRPr/>
            </a:pPr>
            <a:r>
              <a:rPr lang="fa-IR" sz="3200" dirty="0">
                <a:cs typeface="B Nazanin" pitchFamily="2" charset="-78"/>
              </a:rPr>
              <a:t>تعریف </a:t>
            </a:r>
            <a:r>
              <a:rPr lang="en-US" sz="3200" b="1" dirty="0"/>
              <a:t>Ω</a:t>
            </a:r>
            <a:r>
              <a:rPr lang="fa-IR" sz="3200" dirty="0">
                <a:cs typeface="B Nazanin" pitchFamily="2" charset="-78"/>
              </a:rPr>
              <a:t> </a:t>
            </a:r>
            <a:r>
              <a:rPr lang="en-US" sz="320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(</a:t>
            </a:r>
            <a:r>
              <a:rPr lang="en-US" sz="3200" dirty="0">
                <a:cs typeface="B Nazanin" pitchFamily="2" charset="-78"/>
              </a:rPr>
              <a:t>Omega</a:t>
            </a:r>
            <a:r>
              <a:rPr lang="fa-IR" sz="3200" dirty="0">
                <a:cs typeface="B Nazanin" pitchFamily="2" charset="-78"/>
              </a:rPr>
              <a:t>) </a:t>
            </a:r>
          </a:p>
          <a:p>
            <a:pPr marL="320040" lvl="1" indent="0" algn="r" rtl="1">
              <a:spcBef>
                <a:spcPts val="370"/>
              </a:spcBef>
              <a:buNone/>
              <a:defRPr/>
            </a:pPr>
            <a:r>
              <a:rPr lang="fa-IR" dirty="0" smtClean="0">
                <a:cs typeface="B Nazanin" pitchFamily="2" charset="-78"/>
              </a:rPr>
              <a:t>برای یک تابع پیچیدگی مفروض </a:t>
            </a:r>
            <a:r>
              <a:rPr lang="en-US" sz="3600" b="1" dirty="0">
                <a:cs typeface="B Nazanin" pitchFamily="2" charset="-78"/>
              </a:rPr>
              <a:t>f(n)</a:t>
            </a:r>
            <a:r>
              <a:rPr lang="fa-IR" dirty="0" smtClean="0">
                <a:cs typeface="B Nazanin" pitchFamily="2" charset="-78"/>
              </a:rPr>
              <a:t> ، مانند </a:t>
            </a:r>
            <a:r>
              <a:rPr lang="en-US" dirty="0" smtClean="0">
                <a:cs typeface="B Nazanin" pitchFamily="2" charset="-78"/>
              </a:rPr>
              <a:t>n</a:t>
            </a:r>
            <a:r>
              <a:rPr lang="fa-IR" dirty="0" smtClean="0">
                <a:cs typeface="B Nazanin" pitchFamily="2" charset="-78"/>
              </a:rPr>
              <a:t>، </a:t>
            </a:r>
            <a:r>
              <a:rPr lang="en-US" dirty="0" smtClean="0">
                <a:cs typeface="B Nazanin" pitchFamily="2" charset="-78"/>
              </a:rPr>
              <a:t>log n</a:t>
            </a:r>
          </a:p>
          <a:p>
            <a:pPr marL="320040" lvl="1" indent="0" algn="r" rtl="1">
              <a:spcBef>
                <a:spcPts val="370"/>
              </a:spcBef>
              <a:buNone/>
              <a:defRPr/>
            </a:pPr>
            <a:r>
              <a:rPr lang="fa-IR" dirty="0" smtClean="0">
                <a:cs typeface="B Nazanin" pitchFamily="2" charset="-78"/>
              </a:rPr>
              <a:t> </a:t>
            </a:r>
            <a:r>
              <a:rPr lang="fa-IR" sz="5400" b="1" dirty="0">
                <a:solidFill>
                  <a:srgbClr val="00B050"/>
                </a:solidFill>
                <a:cs typeface="B Nazanin" pitchFamily="2" charset="-78"/>
              </a:rPr>
              <a:t>مجموعه‌ای </a:t>
            </a:r>
            <a:r>
              <a:rPr lang="fa-IR" dirty="0" smtClean="0">
                <a:cs typeface="B Nazanin" pitchFamily="2" charset="-78"/>
              </a:rPr>
              <a:t>از توابع پیچیدگی </a:t>
            </a:r>
            <a:r>
              <a:rPr lang="en-US" sz="3600" b="1" dirty="0">
                <a:cs typeface="B Nazanin" pitchFamily="2" charset="-78"/>
              </a:rPr>
              <a:t>g(n)</a:t>
            </a:r>
            <a:r>
              <a:rPr lang="fa-IR" sz="3600" b="1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است که برای آنها </a:t>
            </a:r>
            <a:endParaRPr lang="en-US" dirty="0" smtClean="0">
              <a:cs typeface="B Nazanin" pitchFamily="2" charset="-78"/>
            </a:endParaRPr>
          </a:p>
          <a:p>
            <a:pPr marL="320040" lvl="1" indent="0" algn="r" rtl="1">
              <a:spcBef>
                <a:spcPts val="370"/>
              </a:spcBef>
              <a:buNone/>
              <a:defRPr/>
            </a:pPr>
            <a:r>
              <a:rPr lang="fa-IR" dirty="0" smtClean="0">
                <a:cs typeface="B Nazanin" pitchFamily="2" charset="-78"/>
              </a:rPr>
              <a:t>به ازای یک ثابت حقیقی مثبت </a:t>
            </a:r>
            <a:r>
              <a:rPr lang="en-US" sz="2800" b="1" dirty="0">
                <a:cs typeface="B Nazanin" pitchFamily="2" charset="-78"/>
              </a:rPr>
              <a:t>c</a:t>
            </a:r>
            <a:r>
              <a:rPr lang="fa-IR" dirty="0" smtClean="0">
                <a:cs typeface="B Nazanin" pitchFamily="2" charset="-78"/>
              </a:rPr>
              <a:t> </a:t>
            </a:r>
            <a:endParaRPr lang="en-US" dirty="0" smtClean="0">
              <a:cs typeface="B Nazanin" pitchFamily="2" charset="-78"/>
            </a:endParaRPr>
          </a:p>
          <a:p>
            <a:pPr marL="320040" lvl="1" indent="0" algn="r" rtl="1">
              <a:spcBef>
                <a:spcPts val="370"/>
              </a:spcBef>
              <a:buNone/>
              <a:defRPr/>
            </a:pPr>
            <a:r>
              <a:rPr lang="fa-IR" dirty="0" smtClean="0">
                <a:cs typeface="B Nazanin" pitchFamily="2" charset="-78"/>
              </a:rPr>
              <a:t>آنگاه یک عدد صحیح غیر منفی </a:t>
            </a:r>
            <a:r>
              <a:rPr lang="en-US" sz="3600" b="1" dirty="0">
                <a:cs typeface="B Nazanin" pitchFamily="2" charset="-78"/>
              </a:rPr>
              <a:t>N</a:t>
            </a:r>
            <a:r>
              <a:rPr lang="fa-IR" dirty="0" smtClean="0">
                <a:cs typeface="B Nazanin" pitchFamily="2" charset="-78"/>
              </a:rPr>
              <a:t> وجود دارد </a:t>
            </a:r>
            <a:endParaRPr lang="en-US" dirty="0" smtClean="0">
              <a:cs typeface="B Nazanin" pitchFamily="2" charset="-78"/>
            </a:endParaRPr>
          </a:p>
          <a:p>
            <a:pPr marL="320040" lvl="1" indent="0" algn="r" rtl="1">
              <a:spcBef>
                <a:spcPts val="370"/>
              </a:spcBef>
              <a:buNone/>
              <a:defRPr/>
            </a:pPr>
            <a:r>
              <a:rPr lang="fa-IR" dirty="0" smtClean="0">
                <a:cs typeface="B Nazanin" pitchFamily="2" charset="-78"/>
              </a:rPr>
              <a:t>به قسمی که به ازای </a:t>
            </a:r>
            <a:r>
              <a:rPr lang="fa-IR" dirty="0">
                <a:cs typeface="B Nazanin" pitchFamily="2" charset="-78"/>
              </a:rPr>
              <a:t>همه</a:t>
            </a:r>
            <a:r>
              <a:rPr lang="en-US" dirty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 </a:t>
            </a:r>
            <a:r>
              <a:rPr lang="en-US" sz="3200" b="1" dirty="0" err="1">
                <a:cs typeface="B Nazanin" pitchFamily="2" charset="-78"/>
              </a:rPr>
              <a:t>n≥N</a:t>
            </a:r>
            <a:r>
              <a:rPr lang="fa-IR" dirty="0">
                <a:cs typeface="B Nazanin" pitchFamily="2" charset="-78"/>
              </a:rPr>
              <a:t> داریم </a:t>
            </a:r>
            <a:r>
              <a:rPr lang="en-US" sz="4000" b="1" dirty="0">
                <a:cs typeface="B Nazanin" pitchFamily="2" charset="-78"/>
              </a:rPr>
              <a:t>g(n) </a:t>
            </a:r>
            <a:r>
              <a:rPr lang="en-US" sz="4000" dirty="0"/>
              <a:t>≥</a:t>
            </a:r>
            <a:r>
              <a:rPr lang="en-US" sz="4000" b="1" dirty="0" err="1">
                <a:cs typeface="B Nazanin" pitchFamily="2" charset="-78"/>
              </a:rPr>
              <a:t>c×f</a:t>
            </a:r>
            <a:r>
              <a:rPr lang="en-US" sz="4000" b="1" dirty="0">
                <a:cs typeface="B Nazanin" pitchFamily="2" charset="-78"/>
              </a:rPr>
              <a:t>(n)</a:t>
            </a:r>
          </a:p>
          <a:p>
            <a:pPr marL="45720" indent="0" algn="r" rtl="1">
              <a:spcBef>
                <a:spcPts val="580"/>
              </a:spcBef>
              <a:buNone/>
              <a:defRPr/>
            </a:pPr>
            <a:r>
              <a:rPr lang="fa-IR" b="1" dirty="0">
                <a:solidFill>
                  <a:srgbClr val="0070C0"/>
                </a:solidFill>
                <a:cs typeface="B Nazanin" pitchFamily="2" charset="-78"/>
              </a:rPr>
              <a:t>روش نمایش: </a:t>
            </a:r>
            <a:r>
              <a:rPr lang="en-US" sz="3600" b="1" dirty="0">
                <a:cs typeface="B Nazanin" pitchFamily="2" charset="-78"/>
              </a:rPr>
              <a:t>g(n) ϵ </a:t>
            </a:r>
            <a:r>
              <a:rPr lang="en-US" sz="3600" b="1" dirty="0"/>
              <a:t>Ω</a:t>
            </a:r>
            <a:r>
              <a:rPr lang="en-US" sz="3600" b="1" dirty="0">
                <a:cs typeface="B Nazanin" pitchFamily="2" charset="-78"/>
              </a:rPr>
              <a:t>(f(n)</a:t>
            </a:r>
          </a:p>
          <a:p>
            <a:pPr marL="45720" indent="0" algn="r" rtl="1">
              <a:spcBef>
                <a:spcPts val="580"/>
              </a:spcBef>
              <a:buNone/>
              <a:defRPr/>
            </a:pPr>
            <a:endParaRPr lang="fa-IR" dirty="0">
              <a:cs typeface="B Nazanin" pitchFamily="2" charset="-78"/>
            </a:endParaRPr>
          </a:p>
          <a:p>
            <a:pPr marL="548640" lvl="1" algn="r" rtl="1">
              <a:spcBef>
                <a:spcPts val="370"/>
              </a:spcBef>
              <a:buFont typeface="Wingdings 2"/>
              <a:buChar char=""/>
              <a:defRPr/>
            </a:pPr>
            <a:endParaRPr lang="en-US" dirty="0">
              <a:cs typeface="B Nazanin" pitchFamily="2" charset="-78"/>
            </a:endParaRPr>
          </a:p>
          <a:p>
            <a:pPr marL="320040" lvl="1" indent="0" algn="r" rtl="1">
              <a:spcBef>
                <a:spcPts val="370"/>
              </a:spcBef>
              <a:buNone/>
              <a:defRPr/>
            </a:pPr>
            <a:endParaRPr lang="fa-IR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675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altLang="en-US" smtClean="0">
                <a:cs typeface="B Nazanin" panose="00000400000000000000" pitchFamily="2" charset="-78"/>
              </a:rPr>
              <a:t>مرتبه الگوریتم</a:t>
            </a:r>
            <a:endParaRPr lang="en-US" altLang="en-US" smtClean="0">
              <a:cs typeface="B Nazanin" panose="00000400000000000000" pitchFamily="2" charset="-7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19088" lvl="1" indent="0">
              <a:buNone/>
            </a:pPr>
            <a:r>
              <a:rPr lang="fa-IR" altLang="en-US" smtClean="0">
                <a:cs typeface="B Nazanin" panose="00000400000000000000" pitchFamily="2" charset="-78"/>
              </a:rPr>
              <a:t>نمایش به صورت دیاگرام:</a:t>
            </a:r>
            <a:endParaRPr lang="en-US" altLang="en-US" smtClean="0">
              <a:cs typeface="B Nazanin" panose="00000400000000000000" pitchFamily="2" charset="-78"/>
            </a:endParaRPr>
          </a:p>
          <a:p>
            <a:pPr marL="319088" lvl="1" indent="0">
              <a:buNone/>
            </a:pPr>
            <a:endParaRPr lang="fa-IR" altLang="en-US" smtClean="0">
              <a:cs typeface="B Nazanin" panose="00000400000000000000" pitchFamily="2" charset="-78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400175"/>
            <a:ext cx="5121275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95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altLang="en-US" smtClean="0">
                <a:cs typeface="B Nazanin" panose="00000400000000000000" pitchFamily="2" charset="-78"/>
              </a:rPr>
              <a:t>مرتبه الگوریتم</a:t>
            </a:r>
            <a:endParaRPr lang="en-US" altLang="en-US" smtClean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" indent="0">
              <a:spcBef>
                <a:spcPts val="580"/>
              </a:spcBef>
              <a:buNone/>
              <a:defRPr/>
            </a:pPr>
            <a:endParaRPr lang="fa-IR" dirty="0">
              <a:cs typeface="B Nazanin" pitchFamily="2" charset="-78"/>
            </a:endParaRPr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endParaRPr lang="en-US" dirty="0">
              <a:cs typeface="B Nazanin" pitchFamily="2" charset="-78"/>
            </a:endParaRPr>
          </a:p>
          <a:p>
            <a:pPr marL="320040" lvl="1" indent="0">
              <a:spcBef>
                <a:spcPts val="370"/>
              </a:spcBef>
              <a:buNone/>
              <a:defRPr/>
            </a:pPr>
            <a:endParaRPr lang="fa-IR" dirty="0" smtClean="0">
              <a:cs typeface="B Nazanin" pitchFamily="2" charset="-78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1601"/>
            <a:ext cx="3932238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18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altLang="en-US" smtClean="0">
                <a:cs typeface="B Nazanin" panose="00000400000000000000" pitchFamily="2" charset="-78"/>
              </a:rPr>
              <a:t>مرتبه الگوریتم</a:t>
            </a:r>
            <a:endParaRPr lang="en-US" altLang="en-US" smtClean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r" rtl="1">
              <a:spcBef>
                <a:spcPts val="580"/>
              </a:spcBef>
              <a:buNone/>
              <a:defRPr/>
            </a:pPr>
            <a:r>
              <a:rPr lang="fa-IR" sz="3200" dirty="0">
                <a:cs typeface="B Nazanin" pitchFamily="2" charset="-78"/>
              </a:rPr>
              <a:t>تعریف </a:t>
            </a:r>
            <a:r>
              <a:rPr lang="el-GR" sz="3200" dirty="0"/>
              <a:t>Θ</a:t>
            </a:r>
            <a:r>
              <a:rPr lang="fa-IR" sz="3200" dirty="0"/>
              <a:t> (</a:t>
            </a:r>
            <a:r>
              <a:rPr lang="en-US" sz="3200" dirty="0"/>
              <a:t>Theta</a:t>
            </a:r>
            <a:r>
              <a:rPr lang="fa-IR" sz="3200" dirty="0"/>
              <a:t>) </a:t>
            </a:r>
            <a:endParaRPr lang="fa-IR" sz="3200" dirty="0">
              <a:cs typeface="B Nazanin" pitchFamily="2" charset="-78"/>
            </a:endParaRPr>
          </a:p>
          <a:p>
            <a:pPr marL="320040" lvl="1" indent="0" algn="r" rtl="1">
              <a:spcBef>
                <a:spcPts val="370"/>
              </a:spcBef>
              <a:buNone/>
              <a:defRPr/>
            </a:pPr>
            <a:r>
              <a:rPr lang="fa-IR" dirty="0" smtClean="0">
                <a:cs typeface="B Nazanin" pitchFamily="2" charset="-78"/>
              </a:rPr>
              <a:t>برای یک تابع پیچیدگی مفروض </a:t>
            </a:r>
            <a:r>
              <a:rPr lang="en-US" sz="3600" b="1" dirty="0">
                <a:cs typeface="B Nazanin" pitchFamily="2" charset="-78"/>
              </a:rPr>
              <a:t>f(n)</a:t>
            </a:r>
            <a:r>
              <a:rPr lang="fa-IR" dirty="0" smtClean="0">
                <a:cs typeface="B Nazanin" pitchFamily="2" charset="-78"/>
              </a:rPr>
              <a:t> ، مانند </a:t>
            </a:r>
            <a:r>
              <a:rPr lang="en-US" dirty="0" smtClean="0">
                <a:cs typeface="B Nazanin" pitchFamily="2" charset="-78"/>
              </a:rPr>
              <a:t>n</a:t>
            </a:r>
            <a:r>
              <a:rPr lang="fa-IR" dirty="0" smtClean="0">
                <a:cs typeface="B Nazanin" pitchFamily="2" charset="-78"/>
              </a:rPr>
              <a:t>، </a:t>
            </a:r>
            <a:r>
              <a:rPr lang="en-US" dirty="0" smtClean="0">
                <a:cs typeface="B Nazanin" pitchFamily="2" charset="-78"/>
              </a:rPr>
              <a:t>log n</a:t>
            </a:r>
          </a:p>
          <a:p>
            <a:pPr marL="320040" lvl="1" indent="0" algn="r" rtl="1">
              <a:spcBef>
                <a:spcPts val="370"/>
              </a:spcBef>
              <a:buNone/>
              <a:defRPr/>
            </a:pPr>
            <a:r>
              <a:rPr lang="fa-IR" dirty="0" smtClean="0">
                <a:cs typeface="B Nazanin" pitchFamily="2" charset="-78"/>
              </a:rPr>
              <a:t> </a:t>
            </a:r>
            <a:r>
              <a:rPr lang="fa-IR" sz="5400" b="1" dirty="0">
                <a:solidFill>
                  <a:srgbClr val="00B050"/>
                </a:solidFill>
                <a:cs typeface="B Nazanin" pitchFamily="2" charset="-78"/>
              </a:rPr>
              <a:t>مجموعه‌ای</a:t>
            </a:r>
            <a:r>
              <a:rPr lang="fa-IR" sz="5400" dirty="0">
                <a:solidFill>
                  <a:srgbClr val="00B050"/>
                </a:solidFill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از توابع پیچیدگی </a:t>
            </a:r>
            <a:r>
              <a:rPr lang="en-US" sz="3600" b="1" dirty="0">
                <a:cs typeface="B Nazanin" pitchFamily="2" charset="-78"/>
              </a:rPr>
              <a:t>g(n)</a:t>
            </a:r>
            <a:r>
              <a:rPr lang="fa-IR" sz="3600" b="1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است که برای آنها </a:t>
            </a:r>
            <a:endParaRPr lang="en-US" dirty="0" smtClean="0">
              <a:cs typeface="B Nazanin" pitchFamily="2" charset="-78"/>
            </a:endParaRPr>
          </a:p>
          <a:p>
            <a:pPr marL="320040" lvl="1" indent="0" algn="r" rtl="1">
              <a:spcBef>
                <a:spcPts val="370"/>
              </a:spcBef>
              <a:buNone/>
              <a:defRPr/>
            </a:pPr>
            <a:r>
              <a:rPr lang="fa-IR" dirty="0" smtClean="0">
                <a:cs typeface="B Nazanin" pitchFamily="2" charset="-78"/>
              </a:rPr>
              <a:t>به ازای ثابت‌های حقیقی مثبت </a:t>
            </a:r>
            <a:r>
              <a:rPr lang="en-US" sz="2800" b="1" dirty="0">
                <a:cs typeface="B Nazanin" pitchFamily="2" charset="-78"/>
              </a:rPr>
              <a:t>c</a:t>
            </a:r>
            <a:r>
              <a:rPr lang="fa-IR" dirty="0" smtClean="0">
                <a:cs typeface="B Nazanin" pitchFamily="2" charset="-78"/>
              </a:rPr>
              <a:t> و </a:t>
            </a:r>
            <a:r>
              <a:rPr lang="en-US" sz="2800" b="1" dirty="0">
                <a:cs typeface="B Nazanin" pitchFamily="2" charset="-78"/>
              </a:rPr>
              <a:t>d</a:t>
            </a:r>
          </a:p>
          <a:p>
            <a:pPr marL="320040" lvl="1" indent="0" algn="r" rtl="1">
              <a:spcBef>
                <a:spcPts val="370"/>
              </a:spcBef>
              <a:buNone/>
              <a:defRPr/>
            </a:pPr>
            <a:r>
              <a:rPr lang="fa-IR" dirty="0" smtClean="0">
                <a:cs typeface="B Nazanin" pitchFamily="2" charset="-78"/>
              </a:rPr>
              <a:t>آنگاه یک عدد صحیح غیر منفی </a:t>
            </a:r>
            <a:r>
              <a:rPr lang="en-US" sz="3600" b="1" dirty="0">
                <a:cs typeface="B Nazanin" pitchFamily="2" charset="-78"/>
              </a:rPr>
              <a:t>N</a:t>
            </a:r>
            <a:r>
              <a:rPr lang="fa-IR" dirty="0" smtClean="0">
                <a:cs typeface="B Nazanin" pitchFamily="2" charset="-78"/>
              </a:rPr>
              <a:t> وجود دارد </a:t>
            </a:r>
            <a:endParaRPr lang="en-US" dirty="0" smtClean="0">
              <a:cs typeface="B Nazanin" pitchFamily="2" charset="-78"/>
            </a:endParaRPr>
          </a:p>
          <a:p>
            <a:pPr marL="320040" lvl="1" indent="0" algn="r" rtl="1">
              <a:spcBef>
                <a:spcPts val="370"/>
              </a:spcBef>
              <a:buNone/>
              <a:defRPr/>
            </a:pPr>
            <a:r>
              <a:rPr lang="fa-IR" dirty="0" smtClean="0">
                <a:cs typeface="B Nazanin" pitchFamily="2" charset="-78"/>
              </a:rPr>
              <a:t>به قسمی که به ازای </a:t>
            </a:r>
            <a:r>
              <a:rPr lang="fa-IR" dirty="0">
                <a:cs typeface="B Nazanin" pitchFamily="2" charset="-78"/>
              </a:rPr>
              <a:t>همه</a:t>
            </a:r>
            <a:r>
              <a:rPr lang="en-US" dirty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 </a:t>
            </a:r>
            <a:r>
              <a:rPr lang="en-US" sz="3200" b="1" dirty="0" err="1">
                <a:cs typeface="B Nazanin" pitchFamily="2" charset="-78"/>
              </a:rPr>
              <a:t>n≥N</a:t>
            </a:r>
            <a:r>
              <a:rPr lang="fa-IR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داریم</a:t>
            </a:r>
            <a:r>
              <a:rPr lang="en-US" dirty="0" smtClean="0">
                <a:cs typeface="B Nazanin" pitchFamily="2" charset="-78"/>
              </a:rPr>
              <a:t>:</a:t>
            </a:r>
          </a:p>
          <a:p>
            <a:pPr marL="320040" lvl="1" indent="0" algn="r" rtl="1">
              <a:spcBef>
                <a:spcPts val="370"/>
              </a:spcBef>
              <a:buNone/>
              <a:defRPr/>
            </a:pPr>
            <a:r>
              <a:rPr lang="fa-IR" dirty="0" smtClean="0">
                <a:cs typeface="B Nazanin" pitchFamily="2" charset="-78"/>
              </a:rPr>
              <a:t> </a:t>
            </a:r>
            <a:r>
              <a:rPr lang="en-US" sz="4000" b="1" dirty="0" err="1">
                <a:cs typeface="B Nazanin" pitchFamily="2" charset="-78"/>
              </a:rPr>
              <a:t>d×f</a:t>
            </a:r>
            <a:r>
              <a:rPr lang="en-US" sz="4000" b="1" dirty="0">
                <a:cs typeface="B Nazanin" pitchFamily="2" charset="-78"/>
              </a:rPr>
              <a:t>(n) </a:t>
            </a:r>
            <a:r>
              <a:rPr lang="en-US" sz="4000" dirty="0"/>
              <a:t>≥</a:t>
            </a:r>
            <a:r>
              <a:rPr lang="en-US" sz="4000" b="1" dirty="0">
                <a:cs typeface="B Nazanin" pitchFamily="2" charset="-78"/>
              </a:rPr>
              <a:t>g(n) </a:t>
            </a:r>
            <a:r>
              <a:rPr lang="en-US" sz="4000" dirty="0"/>
              <a:t>≥</a:t>
            </a:r>
            <a:r>
              <a:rPr lang="en-US" sz="4000" b="1" dirty="0" err="1">
                <a:cs typeface="B Nazanin" pitchFamily="2" charset="-78"/>
              </a:rPr>
              <a:t>c×f</a:t>
            </a:r>
            <a:r>
              <a:rPr lang="en-US" sz="4000" b="1" dirty="0">
                <a:cs typeface="B Nazanin" pitchFamily="2" charset="-78"/>
              </a:rPr>
              <a:t>(n)</a:t>
            </a:r>
          </a:p>
          <a:p>
            <a:pPr marL="45720" indent="0" algn="r" rtl="1">
              <a:spcBef>
                <a:spcPts val="580"/>
              </a:spcBef>
              <a:buNone/>
              <a:defRPr/>
            </a:pPr>
            <a:r>
              <a:rPr lang="fa-IR" b="1" dirty="0">
                <a:solidFill>
                  <a:srgbClr val="0070C0"/>
                </a:solidFill>
                <a:cs typeface="B Nazanin" pitchFamily="2" charset="-78"/>
              </a:rPr>
              <a:t>روش نمایش: </a:t>
            </a:r>
            <a:r>
              <a:rPr lang="en-US" sz="3600" b="1" dirty="0">
                <a:cs typeface="B Nazanin" pitchFamily="2" charset="-78"/>
              </a:rPr>
              <a:t>g(n) ϵ </a:t>
            </a:r>
            <a:r>
              <a:rPr lang="el-GR" sz="3600" dirty="0"/>
              <a:t>Θ</a:t>
            </a:r>
            <a:r>
              <a:rPr lang="en-US" sz="3600" b="1" dirty="0">
                <a:cs typeface="B Nazanin" pitchFamily="2" charset="-78"/>
              </a:rPr>
              <a:t>(f(n))</a:t>
            </a:r>
          </a:p>
          <a:p>
            <a:pPr marL="45720" indent="0" algn="r" rtl="1">
              <a:spcBef>
                <a:spcPts val="580"/>
              </a:spcBef>
              <a:buNone/>
              <a:defRPr/>
            </a:pPr>
            <a:endParaRPr lang="fa-IR" dirty="0">
              <a:cs typeface="B Nazanin" pitchFamily="2" charset="-78"/>
            </a:endParaRPr>
          </a:p>
          <a:p>
            <a:pPr marL="548640" lvl="1" algn="r" rtl="1">
              <a:spcBef>
                <a:spcPts val="370"/>
              </a:spcBef>
              <a:buFont typeface="Wingdings 2"/>
              <a:buChar char=""/>
              <a:defRPr/>
            </a:pPr>
            <a:endParaRPr lang="en-US" dirty="0">
              <a:cs typeface="B Nazanin" pitchFamily="2" charset="-78"/>
            </a:endParaRPr>
          </a:p>
          <a:p>
            <a:pPr marL="320040" lvl="1" indent="0" algn="r" rtl="1">
              <a:spcBef>
                <a:spcPts val="370"/>
              </a:spcBef>
              <a:buNone/>
              <a:defRPr/>
            </a:pPr>
            <a:endParaRPr lang="fa-IR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825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altLang="en-US" smtClean="0">
                <a:cs typeface="B Nazanin" panose="00000400000000000000" pitchFamily="2" charset="-78"/>
              </a:rPr>
              <a:t>مرتبه الگوریتم</a:t>
            </a:r>
            <a:endParaRPr lang="en-US" altLang="en-US" smtClean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" indent="0" algn="r" rtl="1">
              <a:spcBef>
                <a:spcPts val="580"/>
              </a:spcBef>
              <a:buNone/>
              <a:defRPr/>
            </a:pPr>
            <a:r>
              <a:rPr lang="fa-IR" b="1" dirty="0" smtClean="0">
                <a:solidFill>
                  <a:srgbClr val="0070C0"/>
                </a:solidFill>
                <a:cs typeface="B Nazanin" pitchFamily="2" charset="-78"/>
              </a:rPr>
              <a:t>به عبارتی دیگر:</a:t>
            </a:r>
          </a:p>
          <a:p>
            <a:pPr marL="45720" indent="0" algn="r" rtl="1">
              <a:spcBef>
                <a:spcPts val="580"/>
              </a:spcBef>
              <a:buNone/>
              <a:defRPr/>
            </a:pPr>
            <a:r>
              <a:rPr lang="fa-IR" b="1" dirty="0" smtClean="0">
                <a:solidFill>
                  <a:srgbClr val="0070C0"/>
                </a:solidFill>
                <a:cs typeface="B Nazanin" pitchFamily="2" charset="-78"/>
              </a:rPr>
              <a:t> </a:t>
            </a:r>
            <a:r>
              <a:rPr lang="en-US" sz="3600" b="1" dirty="0">
                <a:cs typeface="B Nazanin" pitchFamily="2" charset="-78"/>
              </a:rPr>
              <a:t>g(n) ϵ </a:t>
            </a:r>
            <a:r>
              <a:rPr lang="en-US" sz="3600" dirty="0"/>
              <a:t>O</a:t>
            </a:r>
            <a:r>
              <a:rPr lang="en-US" sz="3600" b="1" dirty="0">
                <a:cs typeface="B Nazanin" pitchFamily="2" charset="-78"/>
              </a:rPr>
              <a:t>(f(n)) AND </a:t>
            </a:r>
            <a:r>
              <a:rPr lang="en-US" sz="3600" b="1" dirty="0"/>
              <a:t>Ω</a:t>
            </a:r>
            <a:r>
              <a:rPr lang="en-US" sz="3600" b="1" dirty="0">
                <a:cs typeface="B Nazanin" pitchFamily="2" charset="-78"/>
              </a:rPr>
              <a:t>(f(n)</a:t>
            </a:r>
            <a:endParaRPr lang="fa-IR" sz="3600" b="1" dirty="0">
              <a:cs typeface="B Nazanin" pitchFamily="2" charset="-78"/>
            </a:endParaRPr>
          </a:p>
          <a:p>
            <a:pPr marL="45720" indent="0" algn="r" rtl="1">
              <a:spcBef>
                <a:spcPts val="580"/>
              </a:spcBef>
              <a:buNone/>
              <a:defRPr/>
            </a:pPr>
            <a:r>
              <a:rPr lang="fa-IR" sz="3600" b="1" dirty="0">
                <a:cs typeface="B Nazanin" pitchFamily="2" charset="-78"/>
              </a:rPr>
              <a:t>یعنی:</a:t>
            </a:r>
          </a:p>
          <a:p>
            <a:pPr marL="45720" indent="0" algn="r" rtl="1">
              <a:spcBef>
                <a:spcPts val="580"/>
              </a:spcBef>
              <a:buNone/>
              <a:defRPr/>
            </a:pPr>
            <a:endParaRPr lang="en-US" sz="3600" b="1" dirty="0">
              <a:cs typeface="B Nazanin" pitchFamily="2" charset="-78"/>
            </a:endParaRPr>
          </a:p>
          <a:p>
            <a:pPr marL="45720" indent="0" algn="r" rtl="1">
              <a:spcBef>
                <a:spcPts val="580"/>
              </a:spcBef>
              <a:buNone/>
              <a:defRPr/>
            </a:pPr>
            <a:endParaRPr lang="fa-IR" dirty="0">
              <a:cs typeface="B Nazanin" pitchFamily="2" charset="-78"/>
            </a:endParaRPr>
          </a:p>
          <a:p>
            <a:pPr marL="548640" lvl="1" algn="r" rtl="1">
              <a:spcBef>
                <a:spcPts val="370"/>
              </a:spcBef>
              <a:buFont typeface="Wingdings 2"/>
              <a:buChar char=""/>
              <a:defRPr/>
            </a:pPr>
            <a:endParaRPr lang="en-US" dirty="0">
              <a:cs typeface="B Nazanin" pitchFamily="2" charset="-78"/>
            </a:endParaRPr>
          </a:p>
          <a:p>
            <a:pPr marL="320040" lvl="1" indent="0" algn="r" rtl="1">
              <a:spcBef>
                <a:spcPts val="370"/>
              </a:spcBef>
              <a:buNone/>
              <a:defRPr/>
            </a:pPr>
            <a:endParaRPr lang="fa-IR" dirty="0" smtClean="0">
              <a:cs typeface="B Nazanin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67200"/>
            <a:ext cx="5943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71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altLang="en-US" smtClean="0">
                <a:cs typeface="B Nazanin" panose="00000400000000000000" pitchFamily="2" charset="-78"/>
              </a:rPr>
              <a:t>مرتبه الگوریتم</a:t>
            </a:r>
            <a:endParaRPr lang="en-US" altLang="en-US" smtClean="0">
              <a:cs typeface="B Nazanin" panose="00000400000000000000" pitchFamily="2" charset="-7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7162800" y="1447800"/>
            <a:ext cx="3048000" cy="762000"/>
          </a:xfrm>
        </p:spPr>
        <p:txBody>
          <a:bodyPr/>
          <a:lstStyle/>
          <a:p>
            <a:pPr marL="44450" indent="0">
              <a:buNone/>
            </a:pPr>
            <a:r>
              <a:rPr lang="fa-IR" altLang="en-US">
                <a:cs typeface="B Nazanin" panose="00000400000000000000" pitchFamily="2" charset="-78"/>
              </a:rPr>
              <a:t>نمایش به‌صورت دیاگرام:</a:t>
            </a:r>
          </a:p>
          <a:p>
            <a:pPr marL="44450" indent="0">
              <a:buNone/>
            </a:pPr>
            <a:endParaRPr lang="fa-IR" altLang="en-US" smtClean="0">
              <a:cs typeface="B Nazanin" panose="00000400000000000000" pitchFamily="2" charset="-78"/>
            </a:endParaRPr>
          </a:p>
          <a:p>
            <a:pPr lvl="1" eaLnBrk="1" hangingPunct="1"/>
            <a:endParaRPr lang="en-US" altLang="en-US" smtClean="0">
              <a:cs typeface="B Nazanin" panose="00000400000000000000" pitchFamily="2" charset="-78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791200"/>
            <a:ext cx="5943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198564"/>
            <a:ext cx="4206875" cy="428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781800" y="4953000"/>
            <a:ext cx="350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7688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575"/>
              </a:spcBef>
              <a:buClr>
                <a:schemeClr val="accent1"/>
              </a:buClr>
              <a:buSzPct val="85000"/>
              <a:buNone/>
            </a:pPr>
            <a:r>
              <a:rPr lang="fa-IR" altLang="en-US" sz="2800">
                <a:latin typeface="Perpetua" panose="02020502060401020303" pitchFamily="18" charset="0"/>
                <a:cs typeface="B Nazanin" panose="00000400000000000000" pitchFamily="2" charset="-78"/>
              </a:rPr>
              <a:t>نمایش به‌صورت مجموعه‌ای:</a:t>
            </a:r>
          </a:p>
          <a:p>
            <a:pPr>
              <a:spcBef>
                <a:spcPts val="575"/>
              </a:spcBef>
              <a:buClr>
                <a:schemeClr val="accent1"/>
              </a:buClr>
              <a:buSzPct val="85000"/>
              <a:buNone/>
            </a:pPr>
            <a:endParaRPr lang="fa-IR" altLang="en-US" sz="2600">
              <a:latin typeface="Perpetua" panose="02020502060401020303" pitchFamily="18" charset="0"/>
              <a:cs typeface="B Nazanin" panose="00000400000000000000" pitchFamily="2" charset="-78"/>
            </a:endParaRPr>
          </a:p>
          <a:p>
            <a:pPr lvl="1">
              <a:spcBef>
                <a:spcPts val="375"/>
              </a:spcBef>
              <a:buSzPct val="85000"/>
              <a:buFont typeface="Wingdings 2" panose="05020102010507070707" pitchFamily="18" charset="2"/>
              <a:buChar char=""/>
            </a:pPr>
            <a:endParaRPr lang="en-US" altLang="en-US">
              <a:latin typeface="Perpetua" panose="02020502060401020303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828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altLang="en-US" smtClean="0">
                <a:cs typeface="B Nazanin" panose="00000400000000000000" pitchFamily="2" charset="-78"/>
              </a:rPr>
              <a:t>مرتبه الگوریتم</a:t>
            </a:r>
            <a:endParaRPr lang="en-US" altLang="en-US" smtClean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" indent="0">
              <a:spcBef>
                <a:spcPts val="580"/>
              </a:spcBef>
              <a:buNone/>
              <a:defRPr/>
            </a:pPr>
            <a:endParaRPr lang="fa-IR" dirty="0">
              <a:cs typeface="B Nazanin" pitchFamily="2" charset="-78"/>
            </a:endParaRPr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endParaRPr lang="en-US" dirty="0">
              <a:cs typeface="B Nazanin" pitchFamily="2" charset="-78"/>
            </a:endParaRPr>
          </a:p>
          <a:p>
            <a:pPr marL="320040" lvl="1" indent="0">
              <a:spcBef>
                <a:spcPts val="370"/>
              </a:spcBef>
              <a:buNone/>
              <a:defRPr/>
            </a:pPr>
            <a:endParaRPr lang="fa-IR" dirty="0" smtClean="0">
              <a:cs typeface="B Nazanin" pitchFamily="2" charset="-78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452564"/>
            <a:ext cx="5394325" cy="49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66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smtClean="0">
                <a:cs typeface="B Nazanin" panose="00000400000000000000" pitchFamily="2" charset="-78"/>
              </a:rPr>
              <a:t>مرتبه الگوریتم</a:t>
            </a:r>
            <a:endParaRPr lang="en-US" altLang="en-US" smtClean="0"/>
          </a:p>
        </p:txBody>
      </p:sp>
      <p:pic>
        <p:nvPicPr>
          <p:cNvPr id="2560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1" y="1828801"/>
            <a:ext cx="6981825" cy="2066925"/>
          </a:xfrm>
        </p:spPr>
      </p:pic>
      <p:pic>
        <p:nvPicPr>
          <p:cNvPr id="2560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03664"/>
            <a:ext cx="56388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81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altLang="en-US" smtClean="0">
                <a:cs typeface="B Nazanin" panose="00000400000000000000" pitchFamily="2" charset="-78"/>
              </a:rPr>
              <a:t>مرتبه الگوریتم</a:t>
            </a:r>
            <a:endParaRPr lang="en-US" altLang="en-US" smtClean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" indent="0" algn="r" rtl="1">
              <a:spcBef>
                <a:spcPts val="580"/>
              </a:spcBef>
              <a:buNone/>
              <a:defRPr/>
            </a:pPr>
            <a:r>
              <a:rPr lang="fa-IR" dirty="0" smtClean="0">
                <a:cs typeface="B Nazanin" pitchFamily="2" charset="-78"/>
              </a:rPr>
              <a:t>ویژگیهای </a:t>
            </a:r>
            <a:r>
              <a:rPr lang="en-US" sz="4000" b="1" dirty="0">
                <a:cs typeface="B Nazanin" pitchFamily="2" charset="-78"/>
              </a:rPr>
              <a:t>O</a:t>
            </a:r>
            <a:r>
              <a:rPr lang="fa-IR" dirty="0" smtClean="0">
                <a:cs typeface="B Nazanin" pitchFamily="2" charset="-78"/>
              </a:rPr>
              <a:t>:</a:t>
            </a:r>
          </a:p>
          <a:p>
            <a:pPr marL="45720" indent="0" algn="r" rtl="1">
              <a:spcBef>
                <a:spcPts val="580"/>
              </a:spcBef>
              <a:buNone/>
              <a:defRPr/>
            </a:pPr>
            <a:r>
              <a:rPr lang="fa-IR" sz="4800" b="1" dirty="0">
                <a:solidFill>
                  <a:srgbClr val="00B050"/>
                </a:solidFill>
                <a:cs typeface="B Nazanin" pitchFamily="2" charset="-78"/>
              </a:rPr>
              <a:t>1-</a:t>
            </a:r>
            <a:r>
              <a:rPr lang="fa-IR" sz="4800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اگر </a:t>
            </a:r>
            <a:r>
              <a:rPr lang="en-US" dirty="0" smtClean="0">
                <a:cs typeface="B Nazanin" pitchFamily="2" charset="-78"/>
              </a:rPr>
              <a:t>g(n)</a:t>
            </a:r>
            <a:r>
              <a:rPr lang="fa-IR" dirty="0" smtClean="0">
                <a:cs typeface="B Nazanin" pitchFamily="2" charset="-78"/>
              </a:rPr>
              <a:t> بتواند به صورت مجموع تعداد محدودی از توابع دیگر نوشته شود، در این صورت آن تابعی که بیشترین رشد را دارد، </a:t>
            </a:r>
            <a:r>
              <a:rPr lang="en-US" dirty="0" smtClean="0">
                <a:cs typeface="B Nazanin" pitchFamily="2" charset="-78"/>
              </a:rPr>
              <a:t>O</a:t>
            </a:r>
            <a:r>
              <a:rPr lang="fa-IR" dirty="0" smtClean="0">
                <a:cs typeface="B Nazanin" pitchFamily="2" charset="-78"/>
              </a:rPr>
              <a:t> را مشخص می‌کند</a:t>
            </a:r>
          </a:p>
          <a:p>
            <a:pPr marL="0" indent="0" algn="r" rtl="1">
              <a:spcBef>
                <a:spcPts val="580"/>
              </a:spcBef>
              <a:buNone/>
              <a:defRPr/>
            </a:pPr>
            <a:r>
              <a:rPr lang="en-US" sz="3600" dirty="0"/>
              <a:t>f(n)=9logn+5(log n)</a:t>
            </a:r>
            <a:r>
              <a:rPr lang="en-US" sz="3600" baseline="30000" dirty="0"/>
              <a:t>3</a:t>
            </a:r>
            <a:r>
              <a:rPr lang="en-US" sz="3600" dirty="0"/>
              <a:t>+3n</a:t>
            </a:r>
            <a:r>
              <a:rPr lang="en-US" sz="3600" baseline="30000" dirty="0"/>
              <a:t>2</a:t>
            </a:r>
            <a:r>
              <a:rPr lang="en-US" sz="3600" dirty="0"/>
              <a:t>+2n</a:t>
            </a:r>
            <a:r>
              <a:rPr lang="en-US" sz="3600" baseline="30000" dirty="0"/>
              <a:t>3</a:t>
            </a:r>
          </a:p>
          <a:p>
            <a:pPr marL="0" indent="0" algn="r" rtl="1">
              <a:spcBef>
                <a:spcPts val="580"/>
              </a:spcBef>
              <a:buNone/>
              <a:defRPr/>
            </a:pPr>
            <a:endParaRPr lang="en-US" baseline="30000" dirty="0"/>
          </a:p>
          <a:p>
            <a:pPr marL="0" indent="0" algn="r" rtl="1">
              <a:spcBef>
                <a:spcPts val="580"/>
              </a:spcBef>
              <a:buNone/>
              <a:defRPr/>
            </a:pPr>
            <a:r>
              <a:rPr lang="en-US" dirty="0"/>
              <a:t>2n</a:t>
            </a:r>
            <a:r>
              <a:rPr lang="en-US" baseline="30000" dirty="0"/>
              <a:t>3</a:t>
            </a:r>
            <a:r>
              <a:rPr lang="en-US" dirty="0"/>
              <a:t>ϵO(n</a:t>
            </a:r>
            <a:r>
              <a:rPr lang="en-US" baseline="30000" dirty="0"/>
              <a:t>3</a:t>
            </a:r>
            <a:r>
              <a:rPr lang="en-US" dirty="0" smtClean="0"/>
              <a:t>)</a:t>
            </a:r>
          </a:p>
          <a:p>
            <a:pPr marL="0" indent="0" algn="r" rtl="1">
              <a:spcBef>
                <a:spcPts val="580"/>
              </a:spcBef>
              <a:buNone/>
              <a:defRPr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</a:p>
          <a:p>
            <a:pPr marL="0" indent="0" algn="r" rtl="1">
              <a:spcBef>
                <a:spcPts val="580"/>
              </a:spcBef>
              <a:buNone/>
              <a:defRPr/>
            </a:pPr>
            <a:r>
              <a:rPr lang="en-US" dirty="0" smtClean="0"/>
              <a:t>f(n)ϵO(n</a:t>
            </a:r>
            <a:r>
              <a:rPr lang="en-US" baseline="30000" dirty="0" smtClean="0"/>
              <a:t>3</a:t>
            </a:r>
            <a:r>
              <a:rPr lang="en-US" dirty="0"/>
              <a:t>)</a:t>
            </a:r>
          </a:p>
          <a:p>
            <a:pPr marL="0" indent="0" algn="r" rtl="1">
              <a:spcBef>
                <a:spcPts val="580"/>
              </a:spcBef>
              <a:buNone/>
              <a:defRPr/>
            </a:pPr>
            <a:endParaRPr lang="en-US" baseline="30000" dirty="0" smtClean="0"/>
          </a:p>
          <a:p>
            <a:pPr marL="0" indent="0" algn="r" rtl="1">
              <a:spcBef>
                <a:spcPts val="580"/>
              </a:spcBef>
              <a:buNone/>
              <a:defRPr/>
            </a:pPr>
            <a:endParaRPr lang="en-US" dirty="0"/>
          </a:p>
          <a:p>
            <a:pPr marL="45720" indent="0" algn="r" rtl="1">
              <a:spcBef>
                <a:spcPts val="580"/>
              </a:spcBef>
              <a:buNone/>
              <a:defRPr/>
            </a:pPr>
            <a:endParaRPr lang="fa-IR" dirty="0">
              <a:cs typeface="B Nazanin" pitchFamily="2" charset="-78"/>
            </a:endParaRPr>
          </a:p>
          <a:p>
            <a:pPr marL="548640" lvl="1" algn="r" rtl="1">
              <a:spcBef>
                <a:spcPts val="370"/>
              </a:spcBef>
              <a:buFont typeface="Wingdings 2"/>
              <a:buChar char=""/>
              <a:defRPr/>
            </a:pPr>
            <a:endParaRPr lang="en-US" dirty="0">
              <a:cs typeface="B Nazanin" pitchFamily="2" charset="-78"/>
            </a:endParaRPr>
          </a:p>
          <a:p>
            <a:pPr marL="320040" lvl="1" indent="0" algn="r" rtl="1">
              <a:spcBef>
                <a:spcPts val="370"/>
              </a:spcBef>
              <a:buNone/>
              <a:defRPr/>
            </a:pPr>
            <a:endParaRPr lang="fa-IR" dirty="0" smtClean="0">
              <a:cs typeface="B Nazanin" pitchFamily="2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448800" y="3733800"/>
            <a:ext cx="685800" cy="609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9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981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3900" b="1">
                <a:solidFill>
                  <a:schemeClr val="tx2"/>
                </a:solidFill>
              </a:rPr>
              <a:t>نمرات</a:t>
            </a:r>
            <a:endParaRPr lang="en-US" altLang="en-US" sz="3900" b="1">
              <a:solidFill>
                <a:schemeClr val="tx2"/>
              </a:solidFill>
            </a:endParaRPr>
          </a:p>
        </p:txBody>
      </p:sp>
      <p:sp>
        <p:nvSpPr>
          <p:cNvPr id="8195" name="Rectangle 14"/>
          <p:cNvSpPr>
            <a:spLocks noChangeArrowheads="1"/>
          </p:cNvSpPr>
          <p:nvPr/>
        </p:nvSpPr>
        <p:spPr bwMode="auto">
          <a:xfrm>
            <a:off x="1524000" y="2209800"/>
            <a:ext cx="8229600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indent="-514350" algn="r" rtl="1" eaLnBrk="1" hangingPunct="1">
              <a:buFont typeface="Arial" panose="020B0604020202020204" pitchFamily="34" charset="0"/>
              <a:buAutoNum type="arabicPeriod"/>
              <a:defRPr/>
            </a:pPr>
            <a:r>
              <a:rPr lang="en-US" altLang="en-US" sz="3200" dirty="0">
                <a:cs typeface="+mj-cs"/>
              </a:rPr>
              <a:t>5</a:t>
            </a:r>
            <a:r>
              <a:rPr lang="fa-IR" altLang="en-US" sz="3200" dirty="0">
                <a:cs typeface="+mj-cs"/>
              </a:rPr>
              <a:t> نمره میانترم</a:t>
            </a:r>
          </a:p>
          <a:p>
            <a:pPr marL="514350" indent="-514350" algn="r" rtl="1" eaLnBrk="1" hangingPunct="1">
              <a:buFont typeface="Arial" panose="020B0604020202020204" pitchFamily="34" charset="0"/>
              <a:buAutoNum type="arabicPeriod"/>
              <a:defRPr/>
            </a:pPr>
            <a:r>
              <a:rPr lang="en-US" altLang="en-US" sz="3200" dirty="0">
                <a:cs typeface="+mj-cs"/>
              </a:rPr>
              <a:t>5</a:t>
            </a:r>
            <a:r>
              <a:rPr lang="fa-IR" altLang="en-US" sz="3200" dirty="0">
                <a:cs typeface="+mj-cs"/>
              </a:rPr>
              <a:t> نمره تمرین، حضور و غیاب، انضباط و...</a:t>
            </a:r>
          </a:p>
          <a:p>
            <a:pPr marL="514350" indent="-514350" algn="r" rtl="1" eaLnBrk="1" hangingPunct="1">
              <a:buFont typeface="Arial" panose="020B0604020202020204" pitchFamily="34" charset="0"/>
              <a:buAutoNum type="arabicPeriod"/>
              <a:defRPr/>
            </a:pPr>
            <a:r>
              <a:rPr lang="en-US" altLang="en-US" sz="3200" dirty="0">
                <a:cs typeface="+mj-cs"/>
              </a:rPr>
              <a:t>10</a:t>
            </a:r>
            <a:r>
              <a:rPr lang="fa-IR" altLang="en-US" sz="3200" dirty="0">
                <a:cs typeface="+mj-cs"/>
              </a:rPr>
              <a:t>نمره پایانترم</a:t>
            </a:r>
          </a:p>
          <a:p>
            <a:pPr algn="r" rtl="1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50366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altLang="en-US" smtClean="0">
                <a:cs typeface="B Nazanin" panose="00000400000000000000" pitchFamily="2" charset="-78"/>
              </a:rPr>
              <a:t>مرتبه الگوریتم</a:t>
            </a:r>
            <a:endParaRPr lang="en-US" altLang="en-US" smtClean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45720" indent="0" algn="r" rtl="1">
              <a:spcBef>
                <a:spcPts val="580"/>
              </a:spcBef>
              <a:buNone/>
              <a:defRPr/>
            </a:pPr>
            <a:r>
              <a:rPr lang="fa-IR" dirty="0" smtClean="0">
                <a:cs typeface="B Nazanin" pitchFamily="2" charset="-78"/>
              </a:rPr>
              <a:t>ادامه ویژگیهای </a:t>
            </a:r>
            <a:r>
              <a:rPr lang="en-US" sz="4000" b="1" dirty="0">
                <a:cs typeface="B Nazanin" pitchFamily="2" charset="-78"/>
              </a:rPr>
              <a:t>O</a:t>
            </a:r>
            <a:r>
              <a:rPr lang="fa-IR" dirty="0" smtClean="0">
                <a:cs typeface="B Nazanin" pitchFamily="2" charset="-78"/>
              </a:rPr>
              <a:t>:</a:t>
            </a:r>
          </a:p>
          <a:p>
            <a:pPr marL="45720" indent="0" algn="r" rtl="1">
              <a:spcBef>
                <a:spcPts val="580"/>
              </a:spcBef>
              <a:buNone/>
              <a:defRPr/>
            </a:pPr>
            <a:r>
              <a:rPr lang="fa-IR" dirty="0" smtClean="0">
                <a:cs typeface="B Nazanin" pitchFamily="2" charset="-78"/>
              </a:rPr>
              <a:t>2- ویژگی ضرب</a:t>
            </a:r>
          </a:p>
          <a:p>
            <a:pPr marL="45720" indent="0" algn="r" rtl="1">
              <a:spcBef>
                <a:spcPts val="580"/>
              </a:spcBef>
              <a:buNone/>
              <a:defRPr/>
            </a:pPr>
            <a:r>
              <a:rPr lang="fa-IR" dirty="0" smtClean="0">
                <a:cs typeface="B Nazanin" pitchFamily="2" charset="-78"/>
              </a:rPr>
              <a:t>اگر </a:t>
            </a:r>
            <a:r>
              <a:rPr lang="en-US" dirty="0" smtClean="0">
                <a:cs typeface="B Nazanin" pitchFamily="2" charset="-78"/>
              </a:rPr>
              <a:t>g</a:t>
            </a:r>
            <a:r>
              <a:rPr lang="en-US" baseline="-25000" dirty="0" smtClean="0">
                <a:cs typeface="B Nazanin" pitchFamily="2" charset="-78"/>
              </a:rPr>
              <a:t>1</a:t>
            </a:r>
            <a:r>
              <a:rPr lang="en-US" dirty="0" smtClean="0">
                <a:cs typeface="B Nazanin" pitchFamily="2" charset="-78"/>
              </a:rPr>
              <a:t>ϵO(f</a:t>
            </a:r>
            <a:r>
              <a:rPr lang="en-US" baseline="-25000" dirty="0" smtClean="0">
                <a:cs typeface="B Nazanin" pitchFamily="2" charset="-78"/>
              </a:rPr>
              <a:t>1</a:t>
            </a:r>
            <a:r>
              <a:rPr lang="en-US" dirty="0">
                <a:cs typeface="B Nazanin" pitchFamily="2" charset="-78"/>
              </a:rPr>
              <a:t>)</a:t>
            </a:r>
            <a:r>
              <a:rPr lang="fa-IR" dirty="0">
                <a:cs typeface="B Nazanin" pitchFamily="2" charset="-78"/>
              </a:rPr>
              <a:t> و </a:t>
            </a:r>
            <a:r>
              <a:rPr lang="en-US" dirty="0">
                <a:cs typeface="B Nazanin" pitchFamily="2" charset="-78"/>
              </a:rPr>
              <a:t>g</a:t>
            </a:r>
            <a:r>
              <a:rPr lang="en-US" baseline="-25000" dirty="0">
                <a:cs typeface="B Nazanin" pitchFamily="2" charset="-78"/>
              </a:rPr>
              <a:t>2</a:t>
            </a:r>
            <a:r>
              <a:rPr lang="en-US" dirty="0">
                <a:cs typeface="B Nazanin" pitchFamily="2" charset="-78"/>
              </a:rPr>
              <a:t>ϵO(f</a:t>
            </a:r>
            <a:r>
              <a:rPr lang="en-US" baseline="-25000" dirty="0">
                <a:cs typeface="B Nazanin" pitchFamily="2" charset="-78"/>
              </a:rPr>
              <a:t>2</a:t>
            </a:r>
            <a:r>
              <a:rPr lang="en-US" dirty="0">
                <a:cs typeface="B Nazanin" pitchFamily="2" charset="-78"/>
              </a:rPr>
              <a:t>)</a:t>
            </a:r>
            <a:r>
              <a:rPr lang="fa-IR" dirty="0">
                <a:cs typeface="B Nazanin" pitchFamily="2" charset="-78"/>
              </a:rPr>
              <a:t>  در آن </a:t>
            </a:r>
            <a:r>
              <a:rPr lang="fa-IR" dirty="0" smtClean="0">
                <a:cs typeface="B Nazanin" pitchFamily="2" charset="-78"/>
              </a:rPr>
              <a:t>صورت</a:t>
            </a:r>
            <a:r>
              <a:rPr lang="en-US" dirty="0" smtClean="0">
                <a:cs typeface="B Nazanin" pitchFamily="2" charset="-78"/>
              </a:rPr>
              <a:t>:</a:t>
            </a:r>
          </a:p>
          <a:p>
            <a:pPr marL="45720" indent="0" algn="r" rtl="1">
              <a:spcBef>
                <a:spcPts val="580"/>
              </a:spcBef>
              <a:buNone/>
              <a:defRPr/>
            </a:pPr>
            <a:r>
              <a:rPr lang="en-US" dirty="0" smtClean="0">
                <a:cs typeface="B Nazanin" pitchFamily="2" charset="-78"/>
              </a:rPr>
              <a:t>g</a:t>
            </a:r>
            <a:r>
              <a:rPr lang="en-US" baseline="-25000" dirty="0" smtClean="0">
                <a:cs typeface="B Nazanin" pitchFamily="2" charset="-78"/>
              </a:rPr>
              <a:t>1</a:t>
            </a:r>
            <a:r>
              <a:rPr lang="en-US" dirty="0" smtClean="0">
                <a:cs typeface="B Nazanin" pitchFamily="2" charset="-78"/>
              </a:rPr>
              <a:t>g</a:t>
            </a:r>
            <a:r>
              <a:rPr lang="en-US" baseline="-25000" dirty="0" smtClean="0">
                <a:cs typeface="B Nazanin" pitchFamily="2" charset="-78"/>
              </a:rPr>
              <a:t>2</a:t>
            </a:r>
            <a:r>
              <a:rPr lang="fa-IR" baseline="-25000" dirty="0" smtClean="0">
                <a:cs typeface="B Nazanin" pitchFamily="2" charset="-78"/>
              </a:rPr>
              <a:t>    </a:t>
            </a:r>
            <a:r>
              <a:rPr lang="en-US" dirty="0" smtClean="0">
                <a:cs typeface="B Nazanin" pitchFamily="2" charset="-78"/>
              </a:rPr>
              <a:t>ϵ</a:t>
            </a:r>
            <a:r>
              <a:rPr lang="fa-IR" dirty="0" smtClean="0">
                <a:cs typeface="B Nazanin" pitchFamily="2" charset="-78"/>
              </a:rPr>
              <a:t>    </a:t>
            </a:r>
            <a:r>
              <a:rPr lang="en-US" dirty="0" smtClean="0">
                <a:cs typeface="B Nazanin" pitchFamily="2" charset="-78"/>
              </a:rPr>
              <a:t> ?</a:t>
            </a:r>
            <a:endParaRPr lang="fa-IR" dirty="0" smtClean="0">
              <a:cs typeface="B Nazanin" pitchFamily="2" charset="-78"/>
            </a:endParaRPr>
          </a:p>
          <a:p>
            <a:pPr marL="45720" indent="0" algn="r" rtl="1">
              <a:spcBef>
                <a:spcPts val="580"/>
              </a:spcBef>
              <a:buNone/>
              <a:defRPr/>
            </a:pPr>
            <a:r>
              <a:rPr lang="en-US" dirty="0" smtClean="0">
                <a:cs typeface="B Nazanin" pitchFamily="2" charset="-78"/>
              </a:rPr>
              <a:t>O(f</a:t>
            </a:r>
            <a:r>
              <a:rPr lang="en-US" baseline="-25000" dirty="0" smtClean="0">
                <a:cs typeface="B Nazanin" pitchFamily="2" charset="-78"/>
              </a:rPr>
              <a:t>1</a:t>
            </a:r>
            <a:r>
              <a:rPr lang="en-US" dirty="0" smtClean="0">
                <a:cs typeface="B Nazanin" pitchFamily="2" charset="-78"/>
              </a:rPr>
              <a:t>f</a:t>
            </a:r>
            <a:r>
              <a:rPr lang="en-US" baseline="-25000" dirty="0" smtClean="0">
                <a:cs typeface="B Nazanin" pitchFamily="2" charset="-78"/>
              </a:rPr>
              <a:t>2</a:t>
            </a:r>
            <a:r>
              <a:rPr lang="en-US" dirty="0">
                <a:cs typeface="B Nazanin" pitchFamily="2" charset="-78"/>
              </a:rPr>
              <a:t>)</a:t>
            </a:r>
          </a:p>
          <a:p>
            <a:pPr marL="45720" indent="0" algn="r" rtl="1">
              <a:spcBef>
                <a:spcPts val="580"/>
              </a:spcBef>
              <a:buNone/>
              <a:defRPr/>
            </a:pPr>
            <a:r>
              <a:rPr lang="fa-IR" dirty="0" smtClean="0">
                <a:cs typeface="B Nazanin" pitchFamily="2" charset="-78"/>
              </a:rPr>
              <a:t>3- ویژگی جمع</a:t>
            </a:r>
          </a:p>
          <a:p>
            <a:pPr marL="45720" indent="0" algn="r" rtl="1">
              <a:spcBef>
                <a:spcPts val="580"/>
              </a:spcBef>
              <a:buNone/>
              <a:defRPr/>
            </a:pPr>
            <a:r>
              <a:rPr lang="fa-IR" dirty="0" smtClean="0">
                <a:cs typeface="B Nazanin" pitchFamily="2" charset="-78"/>
              </a:rPr>
              <a:t>اگر </a:t>
            </a:r>
            <a:r>
              <a:rPr lang="en-US" dirty="0">
                <a:cs typeface="B Nazanin" pitchFamily="2" charset="-78"/>
              </a:rPr>
              <a:t>g</a:t>
            </a:r>
            <a:r>
              <a:rPr lang="en-US" baseline="-25000" dirty="0">
                <a:cs typeface="B Nazanin" pitchFamily="2" charset="-78"/>
              </a:rPr>
              <a:t>1</a:t>
            </a:r>
            <a:r>
              <a:rPr lang="en-US" dirty="0">
                <a:cs typeface="B Nazanin" pitchFamily="2" charset="-78"/>
              </a:rPr>
              <a:t>ϵO(f</a:t>
            </a:r>
            <a:r>
              <a:rPr lang="en-US" baseline="-25000" dirty="0">
                <a:cs typeface="B Nazanin" pitchFamily="2" charset="-78"/>
              </a:rPr>
              <a:t>1</a:t>
            </a:r>
            <a:r>
              <a:rPr lang="en-US" dirty="0">
                <a:cs typeface="B Nazanin" pitchFamily="2" charset="-78"/>
              </a:rPr>
              <a:t>)</a:t>
            </a:r>
            <a:r>
              <a:rPr lang="fa-IR" dirty="0">
                <a:cs typeface="B Nazanin" pitchFamily="2" charset="-78"/>
              </a:rPr>
              <a:t> و </a:t>
            </a:r>
            <a:r>
              <a:rPr lang="en-US" dirty="0">
                <a:cs typeface="B Nazanin" pitchFamily="2" charset="-78"/>
              </a:rPr>
              <a:t>g</a:t>
            </a:r>
            <a:r>
              <a:rPr lang="en-US" baseline="-25000" dirty="0">
                <a:cs typeface="B Nazanin" pitchFamily="2" charset="-78"/>
              </a:rPr>
              <a:t>2</a:t>
            </a:r>
            <a:r>
              <a:rPr lang="en-US" dirty="0">
                <a:cs typeface="B Nazanin" pitchFamily="2" charset="-78"/>
              </a:rPr>
              <a:t>ϵO(f</a:t>
            </a:r>
            <a:r>
              <a:rPr lang="en-US" baseline="-25000" dirty="0">
                <a:cs typeface="B Nazanin" pitchFamily="2" charset="-78"/>
              </a:rPr>
              <a:t>2</a:t>
            </a:r>
            <a:r>
              <a:rPr lang="en-US" dirty="0">
                <a:cs typeface="B Nazanin" pitchFamily="2" charset="-78"/>
              </a:rPr>
              <a:t>)</a:t>
            </a:r>
            <a:r>
              <a:rPr lang="fa-IR" dirty="0">
                <a:cs typeface="B Nazanin" pitchFamily="2" charset="-78"/>
              </a:rPr>
              <a:t>  در آن </a:t>
            </a:r>
            <a:r>
              <a:rPr lang="fa-IR" dirty="0" smtClean="0">
                <a:cs typeface="B Nazanin" pitchFamily="2" charset="-78"/>
              </a:rPr>
              <a:t>صورت:</a:t>
            </a:r>
          </a:p>
          <a:p>
            <a:pPr marL="45720" indent="0" algn="r" rtl="1">
              <a:spcBef>
                <a:spcPts val="580"/>
              </a:spcBef>
              <a:buNone/>
              <a:defRPr/>
            </a:pPr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+g</a:t>
            </a:r>
            <a:r>
              <a:rPr lang="en-US" baseline="-25000" dirty="0" smtClean="0"/>
              <a:t>2     </a:t>
            </a:r>
            <a:r>
              <a:rPr lang="en-US" dirty="0" smtClean="0"/>
              <a:t>ϵ       ?</a:t>
            </a:r>
          </a:p>
          <a:p>
            <a:pPr marL="45720" indent="0" algn="r" rtl="1">
              <a:spcBef>
                <a:spcPts val="580"/>
              </a:spcBef>
              <a:buNone/>
              <a:defRPr/>
            </a:pPr>
            <a:r>
              <a:rPr lang="en-US" dirty="0" smtClean="0"/>
              <a:t>O(f</a:t>
            </a:r>
            <a:r>
              <a:rPr lang="en-US" baseline="-25000" dirty="0" smtClean="0"/>
              <a:t>1</a:t>
            </a:r>
            <a:r>
              <a:rPr lang="en-US" dirty="0" smtClean="0"/>
              <a:t>+f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fa-IR" dirty="0" smtClean="0"/>
          </a:p>
          <a:p>
            <a:pPr marL="45720" indent="0" algn="r" rtl="1">
              <a:spcBef>
                <a:spcPts val="580"/>
              </a:spcBef>
              <a:buNone/>
              <a:defRPr/>
            </a:pPr>
            <a:r>
              <a:rPr lang="fa-IR" dirty="0" smtClean="0">
                <a:cs typeface="B Nazanin" pitchFamily="2" charset="-78"/>
              </a:rPr>
              <a:t>4- </a:t>
            </a:r>
            <a:r>
              <a:rPr lang="fa-IR" dirty="0">
                <a:cs typeface="B Nazanin" pitchFamily="2" charset="-78"/>
              </a:rPr>
              <a:t>ویژگی </a:t>
            </a:r>
            <a:r>
              <a:rPr lang="fa-IR" dirty="0" smtClean="0">
                <a:cs typeface="B Nazanin" pitchFamily="2" charset="-78"/>
              </a:rPr>
              <a:t>ضرب در مقدار ثابت</a:t>
            </a:r>
          </a:p>
          <a:p>
            <a:pPr marL="45720" indent="0" algn="r" rtl="1">
              <a:spcBef>
                <a:spcPts val="580"/>
              </a:spcBef>
              <a:buNone/>
              <a:defRPr/>
            </a:pPr>
            <a:r>
              <a:rPr lang="fa-IR" dirty="0">
                <a:cs typeface="B Nazanin" pitchFamily="2" charset="-78"/>
              </a:rPr>
              <a:t>اگر </a:t>
            </a:r>
            <a:r>
              <a:rPr lang="en-US" dirty="0" err="1" smtClean="0">
                <a:cs typeface="B Nazanin" pitchFamily="2" charset="-78"/>
              </a:rPr>
              <a:t>gϵO</a:t>
            </a:r>
            <a:r>
              <a:rPr lang="en-US" dirty="0" smtClean="0">
                <a:cs typeface="B Nazanin" pitchFamily="2" charset="-78"/>
              </a:rPr>
              <a:t>(f)</a:t>
            </a:r>
            <a:r>
              <a:rPr lang="fa-IR" dirty="0" smtClean="0">
                <a:cs typeface="B Nazanin" pitchFamily="2" charset="-78"/>
              </a:rPr>
              <a:t>  </a:t>
            </a:r>
            <a:r>
              <a:rPr lang="fa-IR" dirty="0">
                <a:cs typeface="B Nazanin" pitchFamily="2" charset="-78"/>
              </a:rPr>
              <a:t>در آن </a:t>
            </a:r>
            <a:r>
              <a:rPr lang="fa-IR" dirty="0" smtClean="0">
                <a:cs typeface="B Nazanin" pitchFamily="2" charset="-78"/>
              </a:rPr>
              <a:t>صورت:</a:t>
            </a:r>
          </a:p>
          <a:p>
            <a:pPr marL="45720" indent="0" algn="r" rtl="1">
              <a:spcBef>
                <a:spcPts val="580"/>
              </a:spcBef>
              <a:buNone/>
              <a:defRPr/>
            </a:pPr>
            <a:r>
              <a:rPr lang="fa-IR" dirty="0" smtClean="0">
                <a:cs typeface="B Nazanin" pitchFamily="2" charset="-78"/>
              </a:rPr>
              <a:t> </a:t>
            </a:r>
            <a:r>
              <a:rPr lang="en-US" dirty="0" smtClean="0">
                <a:cs typeface="B Nazanin" pitchFamily="2" charset="-78"/>
              </a:rPr>
              <a:t>kg     ϵ     ?</a:t>
            </a:r>
          </a:p>
          <a:p>
            <a:pPr marL="45720" indent="0" algn="r" rtl="1">
              <a:spcBef>
                <a:spcPts val="580"/>
              </a:spcBef>
              <a:buNone/>
              <a:defRPr/>
            </a:pPr>
            <a:r>
              <a:rPr lang="en-US" dirty="0" smtClean="0">
                <a:cs typeface="B Nazanin" pitchFamily="2" charset="-78"/>
              </a:rPr>
              <a:t>O(f)</a:t>
            </a:r>
            <a:endParaRPr lang="en-US" dirty="0">
              <a:cs typeface="B Nazanin" pitchFamily="2" charset="-78"/>
            </a:endParaRPr>
          </a:p>
          <a:p>
            <a:pPr marL="45720" indent="0" algn="r" rtl="1">
              <a:spcBef>
                <a:spcPts val="580"/>
              </a:spcBef>
              <a:buNone/>
              <a:defRPr/>
            </a:pPr>
            <a:endParaRPr lang="en-US" dirty="0"/>
          </a:p>
          <a:p>
            <a:pPr marL="45720" indent="0" algn="r" rtl="1">
              <a:spcBef>
                <a:spcPts val="580"/>
              </a:spcBef>
              <a:buNone/>
              <a:defRPr/>
            </a:pPr>
            <a:endParaRPr lang="en-US" dirty="0">
              <a:cs typeface="B Nazanin" pitchFamily="2" charset="-78"/>
            </a:endParaRPr>
          </a:p>
          <a:p>
            <a:pPr marL="45720" indent="0" algn="r" rtl="1">
              <a:spcBef>
                <a:spcPts val="580"/>
              </a:spcBef>
              <a:buNone/>
              <a:defRPr/>
            </a:pPr>
            <a:endParaRPr lang="fa-IR" dirty="0">
              <a:cs typeface="B Nazanin" pitchFamily="2" charset="-78"/>
            </a:endParaRPr>
          </a:p>
          <a:p>
            <a:pPr marL="548640" lvl="1" algn="r" rtl="1">
              <a:spcBef>
                <a:spcPts val="370"/>
              </a:spcBef>
              <a:buFont typeface="Wingdings 2"/>
              <a:buChar char=""/>
              <a:defRPr/>
            </a:pPr>
            <a:endParaRPr lang="en-US" dirty="0">
              <a:cs typeface="B Nazanin" pitchFamily="2" charset="-78"/>
            </a:endParaRPr>
          </a:p>
          <a:p>
            <a:pPr marL="320040" lvl="1" indent="0" algn="r" rtl="1">
              <a:spcBef>
                <a:spcPts val="370"/>
              </a:spcBef>
              <a:buNone/>
              <a:defRPr/>
            </a:pPr>
            <a:endParaRPr lang="fa-IR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853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altLang="en-US" smtClean="0">
                <a:cs typeface="B Nazanin" panose="00000400000000000000" pitchFamily="2" charset="-78"/>
              </a:rPr>
              <a:t>مرتبه الگوریتم</a:t>
            </a:r>
            <a:endParaRPr lang="en-US" altLang="en-US" smtClean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 algn="r" rtl="1">
              <a:spcBef>
                <a:spcPts val="580"/>
              </a:spcBef>
              <a:buNone/>
              <a:defRPr/>
            </a:pPr>
            <a:r>
              <a:rPr lang="fa-IR" dirty="0" smtClean="0">
                <a:cs typeface="B Nazanin" pitchFamily="2" charset="-78"/>
              </a:rPr>
              <a:t>ویژگی های مرتبه:</a:t>
            </a:r>
          </a:p>
          <a:p>
            <a:pPr marL="0" indent="0" algn="r" rtl="1">
              <a:spcBef>
                <a:spcPts val="580"/>
              </a:spcBef>
              <a:buNone/>
              <a:defRPr/>
            </a:pPr>
            <a:r>
              <a:rPr lang="en-US" dirty="0" smtClean="0">
                <a:cs typeface="B Nazanin" pitchFamily="2" charset="-78"/>
              </a:rPr>
              <a:t>1- </a:t>
            </a:r>
            <a:r>
              <a:rPr lang="en-US" sz="3200" b="1" i="1" dirty="0"/>
              <a:t>g</a:t>
            </a:r>
            <a:r>
              <a:rPr lang="en-US" sz="3200" b="1" dirty="0"/>
              <a:t> (</a:t>
            </a:r>
            <a:r>
              <a:rPr lang="en-US" sz="3200" b="1" i="1" dirty="0"/>
              <a:t>n</a:t>
            </a:r>
            <a:r>
              <a:rPr lang="en-US" sz="3200" b="1" dirty="0"/>
              <a:t>) ∊ </a:t>
            </a:r>
            <a:r>
              <a:rPr lang="en-US" sz="3200" b="1" i="1" dirty="0"/>
              <a:t>O</a:t>
            </a:r>
            <a:r>
              <a:rPr lang="en-US" sz="3200" b="1" dirty="0"/>
              <a:t>(</a:t>
            </a:r>
            <a:r>
              <a:rPr lang="en-US" sz="3200" b="1" i="1" dirty="0"/>
              <a:t>f</a:t>
            </a:r>
            <a:r>
              <a:rPr lang="fa-IR" sz="3200" b="1" i="1" dirty="0"/>
              <a:t>)</a:t>
            </a:r>
            <a:r>
              <a:rPr lang="en-US" sz="3200" b="1" i="1" dirty="0"/>
              <a:t>n</a:t>
            </a:r>
            <a:r>
              <a:rPr lang="en-US" sz="3200" b="1" dirty="0"/>
              <a:t>))</a:t>
            </a:r>
            <a:r>
              <a:rPr lang="en-US" dirty="0" smtClean="0"/>
              <a:t> if </a:t>
            </a:r>
            <a:r>
              <a:rPr lang="en-US" dirty="0"/>
              <a:t>and only </a:t>
            </a:r>
            <a:r>
              <a:rPr lang="en-US" dirty="0" smtClean="0"/>
              <a:t>if </a:t>
            </a:r>
            <a:r>
              <a:rPr lang="en-US" sz="3200" b="1" dirty="0"/>
              <a:t> </a:t>
            </a:r>
            <a:r>
              <a:rPr lang="en-US" sz="2200" b="1" dirty="0"/>
              <a:t>(</a:t>
            </a:r>
            <a:r>
              <a:rPr lang="fa-IR" sz="2200" b="1" dirty="0">
                <a:cs typeface="B Nazanin" pitchFamily="2" charset="-78"/>
              </a:rPr>
              <a:t>اگر و تنها اگر</a:t>
            </a:r>
            <a:r>
              <a:rPr lang="en-US" sz="2200" b="1" dirty="0"/>
              <a:t>)</a:t>
            </a:r>
          </a:p>
          <a:p>
            <a:pPr marL="0" indent="0" algn="r" rtl="1">
              <a:spcBef>
                <a:spcPts val="580"/>
              </a:spcBef>
              <a:buNone/>
              <a:defRPr/>
            </a:pPr>
            <a:r>
              <a:rPr lang="en-US" sz="3200" b="1" i="1" dirty="0"/>
              <a:t>f(n)</a:t>
            </a:r>
            <a:r>
              <a:rPr lang="en-US" sz="3200" b="1" dirty="0"/>
              <a:t> ∊ Ω(</a:t>
            </a:r>
            <a:r>
              <a:rPr lang="en-US" sz="3200" b="1" i="1" dirty="0"/>
              <a:t>g</a:t>
            </a:r>
            <a:r>
              <a:rPr lang="en-US" sz="3200" b="1" dirty="0"/>
              <a:t>(</a:t>
            </a:r>
            <a:r>
              <a:rPr lang="en-US" sz="3200" b="1" i="1" dirty="0"/>
              <a:t>n</a:t>
            </a:r>
            <a:r>
              <a:rPr lang="en-US" sz="3200" b="1" dirty="0"/>
              <a:t>))</a:t>
            </a:r>
          </a:p>
          <a:p>
            <a:pPr marL="0" indent="0" algn="r" rtl="1">
              <a:spcBef>
                <a:spcPts val="580"/>
              </a:spcBef>
              <a:buNone/>
              <a:defRPr/>
            </a:pPr>
            <a:endParaRPr lang="en-US" dirty="0" smtClean="0">
              <a:cs typeface="B Nazanin" pitchFamily="2" charset="-78"/>
            </a:endParaRPr>
          </a:p>
          <a:p>
            <a:pPr marL="0" indent="0" algn="r" rtl="1">
              <a:spcBef>
                <a:spcPts val="580"/>
              </a:spcBef>
              <a:buNone/>
              <a:defRPr/>
            </a:pPr>
            <a:r>
              <a:rPr lang="en-US" dirty="0" smtClean="0">
                <a:cs typeface="B Nazanin" pitchFamily="2" charset="-78"/>
              </a:rPr>
              <a:t>2- </a:t>
            </a:r>
            <a:r>
              <a:rPr lang="en-US" sz="3200" b="1" i="1" dirty="0"/>
              <a:t>g</a:t>
            </a:r>
            <a:r>
              <a:rPr lang="en-US" sz="3200" b="1" dirty="0"/>
              <a:t>(</a:t>
            </a:r>
            <a:r>
              <a:rPr lang="en-US" sz="3200" b="1" i="1" dirty="0"/>
              <a:t>n)</a:t>
            </a:r>
            <a:r>
              <a:rPr lang="en-US" sz="3200" b="1" dirty="0"/>
              <a:t> ∊ Θ (</a:t>
            </a:r>
            <a:r>
              <a:rPr lang="en-US" sz="3200" b="1" i="1" dirty="0"/>
              <a:t>f</a:t>
            </a:r>
            <a:r>
              <a:rPr lang="en-US" sz="3200" b="1" dirty="0"/>
              <a:t>(</a:t>
            </a:r>
            <a:r>
              <a:rPr lang="en-US" sz="3200" b="1" i="1" dirty="0"/>
              <a:t>n</a:t>
            </a:r>
            <a:r>
              <a:rPr lang="en-US" sz="3200" b="1" dirty="0"/>
              <a:t>))</a:t>
            </a:r>
            <a:r>
              <a:rPr lang="en-US" dirty="0" smtClean="0"/>
              <a:t> if </a:t>
            </a:r>
            <a:r>
              <a:rPr lang="en-US" dirty="0"/>
              <a:t>and only </a:t>
            </a:r>
            <a:r>
              <a:rPr lang="en-US" dirty="0" smtClean="0"/>
              <a:t>if </a:t>
            </a:r>
          </a:p>
          <a:p>
            <a:pPr marL="0" indent="0" algn="r" rtl="1">
              <a:spcBef>
                <a:spcPts val="580"/>
              </a:spcBef>
              <a:buNone/>
              <a:defRPr/>
            </a:pPr>
            <a:r>
              <a:rPr lang="en-US" sz="3200" b="1" i="1" dirty="0"/>
              <a:t>f</a:t>
            </a:r>
            <a:r>
              <a:rPr lang="en-US" sz="3200" b="1" dirty="0"/>
              <a:t>(</a:t>
            </a:r>
            <a:r>
              <a:rPr lang="en-US" sz="3200" b="1" i="1" dirty="0"/>
              <a:t>n)</a:t>
            </a:r>
            <a:r>
              <a:rPr lang="en-US" sz="3200" b="1" dirty="0"/>
              <a:t>∊ Θ(</a:t>
            </a:r>
            <a:r>
              <a:rPr lang="en-US" sz="3200" b="1" i="1" dirty="0"/>
              <a:t>g</a:t>
            </a:r>
            <a:r>
              <a:rPr lang="en-US" sz="3200" b="1" dirty="0"/>
              <a:t>(</a:t>
            </a:r>
            <a:r>
              <a:rPr lang="en-US" sz="3200" b="1" i="1" dirty="0"/>
              <a:t>n</a:t>
            </a:r>
            <a:r>
              <a:rPr lang="en-US" sz="3200" b="1" dirty="0"/>
              <a:t>))</a:t>
            </a:r>
            <a:endParaRPr lang="en-US" dirty="0"/>
          </a:p>
          <a:p>
            <a:pPr marL="0" indent="0" algn="r" rtl="1">
              <a:spcBef>
                <a:spcPts val="580"/>
              </a:spcBef>
              <a:buNone/>
              <a:defRPr/>
            </a:pPr>
            <a:endParaRPr lang="en-US" dirty="0" smtClean="0">
              <a:cs typeface="B Nazanin" pitchFamily="2" charset="-78"/>
            </a:endParaRPr>
          </a:p>
          <a:p>
            <a:pPr marL="0" indent="0" algn="r" rtl="1">
              <a:spcBef>
                <a:spcPts val="580"/>
              </a:spcBef>
              <a:buNone/>
              <a:defRPr/>
            </a:pPr>
            <a:r>
              <a:rPr lang="en-US" dirty="0" smtClean="0">
                <a:cs typeface="B Nazanin" pitchFamily="2" charset="-78"/>
              </a:rPr>
              <a:t>3- </a:t>
            </a:r>
            <a:r>
              <a:rPr lang="en-US" sz="3200" dirty="0"/>
              <a:t>If </a:t>
            </a:r>
            <a:r>
              <a:rPr lang="en-US" sz="3200" i="1" dirty="0"/>
              <a:t>b</a:t>
            </a:r>
            <a:r>
              <a:rPr lang="en-US" sz="3200" dirty="0"/>
              <a:t>&gt; 1 and </a:t>
            </a:r>
            <a:r>
              <a:rPr lang="en-US" sz="3200" i="1" dirty="0"/>
              <a:t>a</a:t>
            </a:r>
            <a:r>
              <a:rPr lang="en-US" sz="3200" dirty="0"/>
              <a:t> &gt; 1, then </a:t>
            </a:r>
            <a:r>
              <a:rPr lang="en-US" sz="3200" b="1" dirty="0" err="1"/>
              <a:t>log</a:t>
            </a:r>
            <a:r>
              <a:rPr lang="en-US" sz="3200" b="1" baseline="-25000" dirty="0" err="1"/>
              <a:t>a</a:t>
            </a:r>
            <a:r>
              <a:rPr lang="en-US" sz="3200" b="1" dirty="0"/>
              <a:t> </a:t>
            </a:r>
            <a:r>
              <a:rPr lang="en-US" sz="3200" b="1" i="1" dirty="0"/>
              <a:t>n</a:t>
            </a:r>
            <a:r>
              <a:rPr lang="en-US" sz="3200" b="1" dirty="0"/>
              <a:t> ∊ Θ (</a:t>
            </a:r>
            <a:r>
              <a:rPr lang="en-US" sz="3200" b="1" dirty="0" err="1"/>
              <a:t>log</a:t>
            </a:r>
            <a:r>
              <a:rPr lang="en-US" sz="3200" b="1" baseline="-25000" dirty="0" err="1"/>
              <a:t>b</a:t>
            </a:r>
            <a:r>
              <a:rPr lang="en-US" sz="3200" b="1" dirty="0"/>
              <a:t> </a:t>
            </a:r>
            <a:r>
              <a:rPr lang="en-US" sz="3200" b="1" i="1" dirty="0"/>
              <a:t>n</a:t>
            </a:r>
            <a:r>
              <a:rPr lang="en-US" sz="3200" b="1" dirty="0"/>
              <a:t>)</a:t>
            </a:r>
            <a:r>
              <a:rPr lang="en-US" sz="3200" dirty="0"/>
              <a:t>.</a:t>
            </a:r>
            <a:endParaRPr lang="fa-IR" sz="3200" dirty="0"/>
          </a:p>
          <a:p>
            <a:pPr marL="0" indent="0" algn="r" rtl="1">
              <a:spcBef>
                <a:spcPts val="580"/>
              </a:spcBef>
              <a:buNone/>
              <a:defRPr/>
            </a:pPr>
            <a:r>
              <a:rPr lang="fa-IR" sz="2200" dirty="0">
                <a:cs typeface="B Nazanin" pitchFamily="2" charset="-78"/>
              </a:rPr>
              <a:t>این ویژگی نشان می‌دهد که تمامی تابع‌ها لگاریتمی در یک </a:t>
            </a:r>
            <a:r>
              <a:rPr lang="fa-IR" sz="2200" b="1" dirty="0">
                <a:cs typeface="B Nazanin" pitchFamily="2" charset="-78"/>
              </a:rPr>
              <a:t>گروه پیچیدگی مشترک </a:t>
            </a:r>
            <a:r>
              <a:rPr lang="fa-IR" sz="2200" dirty="0">
                <a:cs typeface="B Nazanin" pitchFamily="2" charset="-78"/>
              </a:rPr>
              <a:t>قرار دارند.</a:t>
            </a:r>
          </a:p>
          <a:p>
            <a:pPr marL="0" indent="0" algn="r" rtl="1">
              <a:spcBef>
                <a:spcPts val="580"/>
              </a:spcBef>
              <a:buNone/>
              <a:defRPr/>
            </a:pPr>
            <a:endParaRPr lang="fa-IR" sz="2200" dirty="0">
              <a:cs typeface="B Nazanin" pitchFamily="2" charset="-78"/>
            </a:endParaRPr>
          </a:p>
          <a:p>
            <a:pPr marL="0" indent="0" algn="r" rtl="1">
              <a:spcBef>
                <a:spcPts val="580"/>
              </a:spcBef>
              <a:buNone/>
              <a:defRPr/>
            </a:pPr>
            <a:r>
              <a:rPr lang="fa-IR" sz="2200" dirty="0">
                <a:cs typeface="B Nazanin" pitchFamily="2" charset="-78"/>
              </a:rPr>
              <a:t>این گروه در ادامه این درس با </a:t>
            </a:r>
            <a:r>
              <a:rPr lang="en-US" sz="3500" b="1" dirty="0">
                <a:cs typeface="B Nazanin" pitchFamily="2" charset="-78"/>
              </a:rPr>
              <a:t>Θ(</a:t>
            </a:r>
            <a:r>
              <a:rPr lang="en-US" sz="3500" b="1" dirty="0" err="1">
                <a:cs typeface="B Nazanin" pitchFamily="2" charset="-78"/>
              </a:rPr>
              <a:t>lg</a:t>
            </a:r>
            <a:r>
              <a:rPr lang="en-US" sz="3500" b="1" i="1" dirty="0" err="1">
                <a:cs typeface="B Nazanin" pitchFamily="2" charset="-78"/>
              </a:rPr>
              <a:t>n</a:t>
            </a:r>
            <a:r>
              <a:rPr lang="en-US" sz="3500" b="1" dirty="0">
                <a:cs typeface="B Nazanin" pitchFamily="2" charset="-78"/>
              </a:rPr>
              <a:t>)</a:t>
            </a:r>
            <a:r>
              <a:rPr lang="fa-IR" sz="2200" dirty="0">
                <a:cs typeface="B Nazanin" pitchFamily="2" charset="-78"/>
              </a:rPr>
              <a:t> مشخص می‌شود.</a:t>
            </a:r>
            <a:endParaRPr lang="en-US" sz="22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354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altLang="en-US" smtClean="0">
                <a:cs typeface="B Nazanin" panose="00000400000000000000" pitchFamily="2" charset="-78"/>
              </a:rPr>
              <a:t>مرتبه الگوریتم</a:t>
            </a:r>
            <a:endParaRPr lang="en-US" altLang="en-US" smtClean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" indent="0" algn="r" rtl="1">
              <a:spcBef>
                <a:spcPts val="580"/>
              </a:spcBef>
              <a:buNone/>
              <a:defRPr/>
            </a:pPr>
            <a:r>
              <a:rPr lang="fa-IR" dirty="0" smtClean="0">
                <a:cs typeface="B Nazanin" pitchFamily="2" charset="-78"/>
              </a:rPr>
              <a:t>ویژگی های مرتبه:</a:t>
            </a:r>
          </a:p>
          <a:p>
            <a:pPr marL="0" indent="0" algn="r" rtl="1">
              <a:spcBef>
                <a:spcPts val="580"/>
              </a:spcBef>
              <a:buNone/>
              <a:defRPr/>
            </a:pPr>
            <a:r>
              <a:rPr lang="fa-IR" dirty="0" smtClean="0">
                <a:cs typeface="B Nazanin" pitchFamily="2" charset="-78"/>
              </a:rPr>
              <a:t>6- ترتیب گروه‌ها پیچیدگی زیر را از چپ به راست درنظر بگیرید ...</a:t>
            </a:r>
          </a:p>
          <a:p>
            <a:pPr marL="0" indent="0" algn="r" rtl="1">
              <a:spcBef>
                <a:spcPts val="580"/>
              </a:spcBef>
              <a:buNone/>
              <a:defRPr/>
            </a:pPr>
            <a:endParaRPr lang="en-US" dirty="0"/>
          </a:p>
          <a:p>
            <a:pPr marL="45720" indent="0" algn="r" rtl="1">
              <a:spcBef>
                <a:spcPts val="580"/>
              </a:spcBef>
              <a:buNone/>
              <a:defRPr/>
            </a:pP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dirty="0"/>
              <a:t>&gt; </a:t>
            </a:r>
            <a:r>
              <a:rPr lang="en-US" i="1" dirty="0"/>
              <a:t>j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b</a:t>
            </a:r>
            <a:r>
              <a:rPr lang="en-US" dirty="0" smtClean="0"/>
              <a:t> </a:t>
            </a:r>
            <a:r>
              <a:rPr lang="en-US" dirty="0"/>
              <a:t>&gt; </a:t>
            </a:r>
            <a:r>
              <a:rPr lang="en-US" i="1" dirty="0" smtClean="0"/>
              <a:t>a&gt;</a:t>
            </a:r>
            <a:r>
              <a:rPr lang="en-US" dirty="0" smtClean="0"/>
              <a:t> </a:t>
            </a:r>
            <a:r>
              <a:rPr lang="en-US" dirty="0"/>
              <a:t>1. </a:t>
            </a:r>
            <a:endParaRPr lang="en-US" dirty="0" smtClean="0"/>
          </a:p>
          <a:p>
            <a:pPr marL="45720" indent="0" algn="r" rtl="1">
              <a:spcBef>
                <a:spcPts val="580"/>
              </a:spcBef>
              <a:buNone/>
              <a:defRPr/>
            </a:pPr>
            <a:endParaRPr lang="fa-IR" dirty="0" smtClean="0">
              <a:cs typeface="B Nazanin" pitchFamily="2" charset="-78"/>
            </a:endParaRPr>
          </a:p>
          <a:p>
            <a:pPr marL="45720" indent="0" algn="r" rtl="1">
              <a:spcBef>
                <a:spcPts val="580"/>
              </a:spcBef>
              <a:buNone/>
              <a:defRPr/>
            </a:pPr>
            <a:endParaRPr lang="fa-IR" dirty="0">
              <a:cs typeface="B Nazanin" pitchFamily="2" charset="-78"/>
            </a:endParaRPr>
          </a:p>
          <a:p>
            <a:pPr marL="45720" indent="0" algn="r" rtl="1">
              <a:spcBef>
                <a:spcPts val="580"/>
              </a:spcBef>
              <a:buNone/>
              <a:defRPr/>
            </a:pPr>
            <a:endParaRPr lang="fa-IR" dirty="0" smtClean="0"/>
          </a:p>
          <a:p>
            <a:pPr marL="45720" indent="0" algn="r" rtl="1">
              <a:spcBef>
                <a:spcPts val="580"/>
              </a:spcBef>
              <a:buNone/>
              <a:defRPr/>
            </a:pPr>
            <a:endParaRPr lang="en-US" dirty="0" smtClean="0">
              <a:cs typeface="B Nazanin" pitchFamily="2" charset="-78"/>
            </a:endParaRPr>
          </a:p>
          <a:p>
            <a:pPr marL="45720" indent="0" algn="r" rtl="1">
              <a:spcBef>
                <a:spcPts val="580"/>
              </a:spcBef>
              <a:buNone/>
              <a:defRPr/>
            </a:pPr>
            <a:endParaRPr lang="en-US" dirty="0">
              <a:cs typeface="B Nazanin" pitchFamily="2" charset="-78"/>
            </a:endParaRPr>
          </a:p>
          <a:p>
            <a:pPr marL="45720" indent="0" algn="r" rtl="1">
              <a:spcBef>
                <a:spcPts val="580"/>
              </a:spcBef>
              <a:buNone/>
              <a:defRPr/>
            </a:pPr>
            <a:endParaRPr lang="en-US" dirty="0">
              <a:cs typeface="B Nazanin" pitchFamily="2" charset="-78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41626"/>
            <a:ext cx="76581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2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smtClean="0"/>
              <a:t>پیچیدگی زمانی و مرتبه اجرایی</a:t>
            </a:r>
            <a:endParaRPr lang="en-US" altLang="en-US" smtClean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81200" y="1719263"/>
            <a:ext cx="8229600" cy="44116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987425" indent="-293688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281113" indent="-2921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598613" indent="-315913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055813" indent="-315913" algn="r" rtl="1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3013" indent="-315913" algn="r" rtl="1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0213" indent="-315913" algn="r" rtl="1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7413" indent="-315913" algn="r" rtl="1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" indent="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fa-IR" kern="0" dirty="0">
                <a:cs typeface="B Nazanin" pitchFamily="2" charset="-78"/>
              </a:rPr>
              <a:t>1- تعاریف زیربرنامه ها و توابع دارای گام 0</a:t>
            </a:r>
          </a:p>
          <a:p>
            <a:pPr marL="45720" indent="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fa-IR" kern="0" dirty="0">
                <a:cs typeface="B Nazanin" pitchFamily="2" charset="-78"/>
              </a:rPr>
              <a:t>2- هر بلاک شامل شروع و پایان گام 0</a:t>
            </a:r>
          </a:p>
          <a:p>
            <a:pPr marL="45720" indent="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fa-IR" kern="0" dirty="0">
                <a:cs typeface="B Nazanin" pitchFamily="2" charset="-78"/>
              </a:rPr>
              <a:t>3- هر دستور اجرایی به ازای هر بار اجرا دارای گام 1</a:t>
            </a:r>
          </a:p>
          <a:p>
            <a:pPr marL="45720" indent="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fa-IR" kern="0" dirty="0">
                <a:cs typeface="B Nazanin" pitchFamily="2" charset="-78"/>
              </a:rPr>
              <a:t>4- در دستور شرطی </a:t>
            </a:r>
            <a:r>
              <a:rPr lang="en-US" kern="0" dirty="0">
                <a:cs typeface="B Nazanin" pitchFamily="2" charset="-78"/>
              </a:rPr>
              <a:t>if</a:t>
            </a:r>
            <a:r>
              <a:rPr lang="fa-IR" kern="0" dirty="0">
                <a:cs typeface="B Nazanin" pitchFamily="2" charset="-78"/>
              </a:rPr>
              <a:t> عبارت شرط 1 گام دارد اما با توجه به درست یا غلط بودن شرط تغییر میکند</a:t>
            </a:r>
          </a:p>
          <a:p>
            <a:pPr marL="45720" indent="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fa-IR" kern="0" dirty="0">
                <a:cs typeface="B Nazanin" pitchFamily="2" charset="-78"/>
              </a:rPr>
              <a:t>5- در حلقه ها ابتدا تکرار حلقه محاسبه شود</a:t>
            </a:r>
          </a:p>
          <a:p>
            <a:pPr marL="45720" indent="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fa-IR" kern="0" dirty="0">
                <a:cs typeface="B Nazanin" pitchFamily="2" charset="-78"/>
              </a:rPr>
              <a:t>6- حلقه </a:t>
            </a:r>
            <a:r>
              <a:rPr lang="en-US" kern="0" dirty="0">
                <a:cs typeface="B Nazanin" pitchFamily="2" charset="-78"/>
              </a:rPr>
              <a:t>for </a:t>
            </a:r>
            <a:r>
              <a:rPr lang="fa-IR" kern="0" dirty="0">
                <a:cs typeface="B Nazanin" pitchFamily="2" charset="-78"/>
              </a:rPr>
              <a:t> به تعداد "تکرار + 1" می باشد</a:t>
            </a:r>
          </a:p>
          <a:p>
            <a:pPr marL="45720" indent="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fa-IR" kern="0" dirty="0">
                <a:cs typeface="B Nazanin" pitchFamily="2" charset="-78"/>
              </a:rPr>
              <a:t>7- جملات تکرار شونده داخل حلقه </a:t>
            </a:r>
            <a:r>
              <a:rPr lang="en-US" kern="0" dirty="0">
                <a:cs typeface="B Nazanin" pitchFamily="2" charset="-78"/>
              </a:rPr>
              <a:t>for</a:t>
            </a:r>
            <a:r>
              <a:rPr lang="fa-IR" kern="0" dirty="0">
                <a:cs typeface="B Nazanin" pitchFamily="2" charset="-78"/>
              </a:rPr>
              <a:t> به تعداد "تکرار" گام اختیار میکنند.</a:t>
            </a:r>
            <a:endParaRPr lang="en-US" kern="0" dirty="0">
              <a:cs typeface="B Nazanin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33600" y="1871663"/>
            <a:ext cx="8229600" cy="44116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987425" indent="-293688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281113" indent="-2921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598613" indent="-315913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055813" indent="-315913" algn="r" rtl="1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3013" indent="-315913" algn="r" rtl="1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0213" indent="-315913" algn="r" rtl="1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7413" indent="-315913" algn="r" rtl="1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" indent="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 kern="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89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smtClean="0"/>
              <a:t>پیچیدگی زمانی و مرتبه اجرایی</a:t>
            </a:r>
            <a:endParaRPr lang="en-US" altLang="en-US" smtClean="0"/>
          </a:p>
        </p:txBody>
      </p:sp>
      <p:sp>
        <p:nvSpPr>
          <p:cNvPr id="31747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altLang="en-US" smtClean="0"/>
              <a:t>تعداد تکرار داخل حلقه ها زیر </a:t>
            </a:r>
            <a:r>
              <a:rPr lang="en-US" altLang="en-US" smtClean="0"/>
              <a:t> b-a+1</a:t>
            </a:r>
            <a:r>
              <a:rPr lang="fa-IR" altLang="en-US" smtClean="0"/>
              <a:t> میباشد</a:t>
            </a:r>
          </a:p>
          <a:p>
            <a:pPr algn="r" rtl="1"/>
            <a:r>
              <a:rPr lang="en-US" altLang="en-US" smtClean="0"/>
              <a:t>For (i=a ; i&lt;=b ; i++)</a:t>
            </a:r>
          </a:p>
          <a:p>
            <a:pPr algn="r" rtl="1"/>
            <a:r>
              <a:rPr lang="fa-IR" altLang="en-US" smtClean="0"/>
              <a:t> تعداد تکرار حلقه های زیر </a:t>
            </a:r>
            <a:r>
              <a:rPr lang="en-US" altLang="en-US" smtClean="0"/>
              <a:t>b-a</a:t>
            </a:r>
            <a:r>
              <a:rPr lang="fa-IR" altLang="en-US" smtClean="0"/>
              <a:t> میباشد</a:t>
            </a:r>
          </a:p>
          <a:p>
            <a:pPr algn="r" rtl="1"/>
            <a:r>
              <a:rPr lang="en-US" altLang="en-US" smtClean="0"/>
              <a:t>For(i=a ; i&lt;b;i++)</a:t>
            </a:r>
          </a:p>
          <a:p>
            <a:pPr algn="r" rtl="1"/>
            <a:r>
              <a:rPr lang="fa-IR" altLang="en-US" smtClean="0"/>
              <a:t>تعداد تکرار در حلقه های زیر </a:t>
            </a:r>
            <a:r>
              <a:rPr lang="en-US" altLang="en-US" smtClean="0"/>
              <a:t>b-a+1 / d</a:t>
            </a:r>
          </a:p>
          <a:p>
            <a:pPr algn="r" rtl="1"/>
            <a:r>
              <a:rPr lang="en-US" altLang="en-US" smtClean="0"/>
              <a:t>For(i=a ; i&lt;=b;i+d)</a:t>
            </a:r>
          </a:p>
        </p:txBody>
      </p:sp>
    </p:spTree>
    <p:extLst>
      <p:ext uri="{BB962C8B-B14F-4D97-AF65-F5344CB8AC3E}">
        <p14:creationId xmlns:p14="http://schemas.microsoft.com/office/powerpoint/2010/main" val="18731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smtClean="0"/>
              <a:t>پیچیدگی زمانی و مرتبه اجرایی</a:t>
            </a:r>
            <a:endParaRPr lang="en-US" altLang="en-US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33600" y="1871663"/>
            <a:ext cx="8229600" cy="44116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987425" indent="-293688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281113" indent="-2921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598613" indent="-315913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055813" indent="-315913" algn="r" rtl="1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3013" indent="-315913" algn="r" rtl="1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0213" indent="-315913" algn="r" rtl="1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7413" indent="-315913" algn="r" rtl="1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" indent="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fa-IR" dirty="0"/>
              <a:t>تعداد کل مراحل برنامه مثال 1 محاسبه کنید.</a:t>
            </a:r>
            <a:endParaRPr lang="en-US" kern="0" dirty="0">
              <a:cs typeface="B Nazanin" pitchFamily="2" charset="-78"/>
            </a:endParaRPr>
          </a:p>
        </p:txBody>
      </p:sp>
      <p:pic>
        <p:nvPicPr>
          <p:cNvPr id="3277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90801"/>
            <a:ext cx="7467600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3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smtClean="0"/>
              <a:t>پیچیدگی زمانی و مرتبه اجرایی</a:t>
            </a:r>
            <a:endParaRPr lang="en-US" altLang="en-US" smtClean="0"/>
          </a:p>
        </p:txBody>
      </p:sp>
      <p:sp>
        <p:nvSpPr>
          <p:cNvPr id="3379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altLang="en-US" sz="2400" dirty="0"/>
              <a:t>دستور اصلی </a:t>
            </a:r>
            <a:r>
              <a:rPr lang="en-US" altLang="en-US" sz="2400" i="1" dirty="0"/>
              <a:t>x </a:t>
            </a:r>
            <a:r>
              <a:rPr lang="en-US" altLang="en-US" sz="2400" dirty="0"/>
              <a:t>: x+1 </a:t>
            </a:r>
            <a:r>
              <a:rPr lang="fa-IR" altLang="en-US" sz="2400" dirty="0"/>
              <a:t>در تکه برنامه زیر چند بار اجرا می شود ؟ تعداد کل گام های برنامه چه قدر است ؟</a:t>
            </a:r>
            <a:endParaRPr lang="en-US" altLang="en-US" sz="2400" dirty="0"/>
          </a:p>
          <a:p>
            <a:pPr algn="r" rtl="1"/>
            <a:r>
              <a:rPr lang="fa-IR" altLang="en-US" sz="2400" dirty="0"/>
              <a:t>حلقه های داده شده مستقل از یکدیگرند بنابراین طبق آن چه در زبان های برنامه نویسی پاسکال و </a:t>
            </a:r>
            <a:r>
              <a:rPr lang="en-US" altLang="en-US" sz="2400" i="1" dirty="0"/>
              <a:t>c</a:t>
            </a:r>
            <a:r>
              <a:rPr lang="fa-IR" altLang="en-US" sz="2400" dirty="0"/>
              <a:t>خوانده اید تعداد اجرای دستور درون حلقه ها برابر </a:t>
            </a:r>
            <a:r>
              <a:rPr lang="en-US" altLang="en-US" sz="2400" i="1" dirty="0" err="1"/>
              <a:t>mn</a:t>
            </a:r>
            <a:r>
              <a:rPr lang="en-US" altLang="en-US" sz="2400" i="1" dirty="0"/>
              <a:t> </a:t>
            </a:r>
            <a:r>
              <a:rPr lang="fa-IR" altLang="en-US" sz="2400" dirty="0"/>
              <a:t>می باشد.</a:t>
            </a:r>
            <a:endParaRPr lang="en-US" altLang="en-US" sz="2400" dirty="0"/>
          </a:p>
          <a:p>
            <a:pPr algn="r" rtl="1"/>
            <a:endParaRPr lang="en-US" altLang="en-US" dirty="0" smtClean="0"/>
          </a:p>
        </p:txBody>
      </p:sp>
      <p:sp>
        <p:nvSpPr>
          <p:cNvPr id="9" name="Rectangle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09801" y="3959730"/>
            <a:ext cx="4239193" cy="178318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750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smtClean="0"/>
              <a:t>پیچیدگی زمانی و مرتبه اجرایی</a:t>
            </a:r>
            <a:endParaRPr lang="en-US" altLang="en-US" smtClean="0"/>
          </a:p>
        </p:txBody>
      </p:sp>
      <p:sp>
        <p:nvSpPr>
          <p:cNvPr id="3481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altLang="en-US" smtClean="0"/>
              <a:t>تعداد مراحل برنامه زیر را بنویسید؟</a:t>
            </a:r>
          </a:p>
          <a:p>
            <a:endParaRPr lang="en-US" altLang="en-US" b="1" smtClean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81200" y="1719263"/>
            <a:ext cx="8229600" cy="44116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987425" indent="-293688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281113" indent="-2921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598613" indent="-315913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055813" indent="-315913" algn="r" rtl="1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3013" indent="-315913" algn="r" rtl="1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0213" indent="-315913" algn="r" rtl="1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7413" indent="-315913" algn="r" rtl="1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" indent="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 kern="0" dirty="0">
              <a:cs typeface="B Nazanin" pitchFamily="2" charset="-78"/>
            </a:endParaRPr>
          </a:p>
        </p:txBody>
      </p:sp>
      <p:sp>
        <p:nvSpPr>
          <p:cNvPr id="11" name="Rectangle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95847" y="2438400"/>
            <a:ext cx="4828309" cy="19949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" name="Rectangle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81600" y="3873375"/>
            <a:ext cx="5029200" cy="255826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2807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smtClean="0"/>
              <a:t>پیچیدگی زمانی و مرتبه اجرایی</a:t>
            </a:r>
            <a:endParaRPr lang="en-US" altLang="en-US" smtClean="0"/>
          </a:p>
        </p:txBody>
      </p:sp>
      <p:sp>
        <p:nvSpPr>
          <p:cNvPr id="35843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altLang="en-US" smtClean="0"/>
              <a:t>تعداد تکرار ؟</a:t>
            </a:r>
          </a:p>
          <a:p>
            <a:endParaRPr lang="en-US" altLang="en-US" smtClean="0"/>
          </a:p>
        </p:txBody>
      </p:sp>
      <p:sp>
        <p:nvSpPr>
          <p:cNvPr id="9" name="Rectangle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62200" y="2438401"/>
            <a:ext cx="5590608" cy="315105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8225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smtClean="0"/>
              <a:t>پیچیدگی زمانی و مرتبه اجرایی</a:t>
            </a:r>
            <a:endParaRPr lang="en-US" altLang="en-US" smtClean="0"/>
          </a:p>
        </p:txBody>
      </p:sp>
      <p:sp>
        <p:nvSpPr>
          <p:cNvPr id="3686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altLang="en-US" dirty="0" smtClean="0"/>
              <a:t>دستور اصلی </a:t>
            </a:r>
            <a:r>
              <a:rPr lang="en-US" altLang="en-US" i="1" dirty="0" smtClean="0"/>
              <a:t>x : x+1 </a:t>
            </a:r>
            <a:r>
              <a:rPr lang="fa-IR" altLang="en-US" dirty="0" smtClean="0"/>
              <a:t>در تکه برنامه زیر چند بار اجرا می شود ؟</a:t>
            </a:r>
            <a:endParaRPr lang="en-US" altLang="en-US" dirty="0" smtClean="0"/>
          </a:p>
        </p:txBody>
      </p:sp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38401" y="2848585"/>
            <a:ext cx="3781993" cy="1754326"/>
          </a:xfrm>
          <a:prstGeom prst="rect">
            <a:avLst/>
          </a:prstGeom>
          <a:blipFill>
            <a:blip r:embed="rId2"/>
            <a:stretch>
              <a:fillRect r="-354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9490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altLang="en-US" smtClean="0"/>
              <a:t>مقدمه</a:t>
            </a:r>
            <a:endParaRPr lang="en-US" altLang="en-US" smtClean="0"/>
          </a:p>
        </p:txBody>
      </p:sp>
      <p:sp>
        <p:nvSpPr>
          <p:cNvPr id="9219" name="Rectangle 4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fa-IR" altLang="en-US" sz="2400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تعریف الگوریتم: </a:t>
            </a:r>
            <a:r>
              <a:rPr lang="fa-IR" altLang="en-US" sz="2400" dirty="0">
                <a:cs typeface="+mj-cs"/>
              </a:rPr>
              <a:t>مجموعه ی محدود از دستورالعمل ها که با دنبال کردن آنها هدف خاصی دنبال می شود و دارای خصوصیات زیر است:</a:t>
            </a:r>
          </a:p>
          <a:p>
            <a:pPr marL="514350" indent="-514350" algn="r" rtl="1">
              <a:buFont typeface="Wingdings" panose="05000000000000000000" pitchFamily="2" charset="2"/>
              <a:buAutoNum type="arabicPeriod"/>
              <a:defRPr/>
            </a:pPr>
            <a:r>
              <a:rPr lang="fa-IR" altLang="en-US" sz="2400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ورودی: </a:t>
            </a:r>
            <a:r>
              <a:rPr lang="fa-IR" altLang="en-US" sz="2400" dirty="0">
                <a:cs typeface="+mj-cs"/>
              </a:rPr>
              <a:t>وجود چندین کمیت ورودی از محیط خارج</a:t>
            </a:r>
          </a:p>
          <a:p>
            <a:pPr marL="514350" indent="-514350" algn="r" rtl="1">
              <a:buFont typeface="Wingdings" panose="05000000000000000000" pitchFamily="2" charset="2"/>
              <a:buAutoNum type="arabicPeriod"/>
              <a:defRPr/>
            </a:pPr>
            <a:r>
              <a:rPr lang="fa-IR" altLang="en-US" sz="2400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خروجی: </a:t>
            </a:r>
            <a:r>
              <a:rPr lang="fa-IR" altLang="en-US" sz="2400" dirty="0">
                <a:cs typeface="+mj-cs"/>
              </a:rPr>
              <a:t>وجود حداقل یک کمیت به عنوان خروجی</a:t>
            </a:r>
          </a:p>
          <a:p>
            <a:pPr marL="514350" indent="-514350" algn="r" rtl="1">
              <a:buFont typeface="Wingdings" panose="05000000000000000000" pitchFamily="2" charset="2"/>
              <a:buAutoNum type="arabicPeriod"/>
              <a:defRPr/>
            </a:pPr>
            <a:r>
              <a:rPr lang="fa-IR" altLang="en-US" sz="2400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قطعیت: </a:t>
            </a:r>
            <a:r>
              <a:rPr lang="fa-IR" altLang="en-US" sz="2400" dirty="0">
                <a:cs typeface="+mj-cs"/>
              </a:rPr>
              <a:t>خالی بودن از هرگونه ابهام در هر دستورالعمل</a:t>
            </a:r>
          </a:p>
          <a:p>
            <a:pPr marL="514350" indent="-514350" algn="r" rtl="1">
              <a:buFont typeface="Wingdings" panose="05000000000000000000" pitchFamily="2" charset="2"/>
              <a:buAutoNum type="arabicPeriod"/>
              <a:defRPr/>
            </a:pPr>
            <a:r>
              <a:rPr lang="fa-IR" altLang="en-US" sz="2400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محدودیت: </a:t>
            </a:r>
            <a:r>
              <a:rPr lang="fa-IR" altLang="en-US" sz="2400" dirty="0">
                <a:cs typeface="+mj-cs"/>
              </a:rPr>
              <a:t>خاتمه یافتن پس از طی مراحل محدود</a:t>
            </a:r>
          </a:p>
          <a:p>
            <a:pPr marL="514350" indent="-514350" algn="r" rtl="1">
              <a:buFont typeface="Wingdings" panose="05000000000000000000" pitchFamily="2" charset="2"/>
              <a:buAutoNum type="arabicPeriod"/>
              <a:defRPr/>
            </a:pPr>
            <a:r>
              <a:rPr lang="fa-IR" altLang="en-US" sz="2400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کارآیی: </a:t>
            </a:r>
            <a:r>
              <a:rPr lang="fa-IR" altLang="en-US" sz="2400" dirty="0">
                <a:cs typeface="+mj-cs"/>
              </a:rPr>
              <a:t>انجام پذیر بودن هر دستورالعمل </a:t>
            </a:r>
          </a:p>
          <a:p>
            <a:pPr algn="r" rtl="1" eaLnBrk="1" hangingPunct="1">
              <a:defRPr/>
            </a:pPr>
            <a:r>
              <a:rPr lang="fa-IR" altLang="en-US" sz="2400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تفاوت الگوریتم و برنامه: </a:t>
            </a:r>
            <a:r>
              <a:rPr lang="fa-IR" altLang="en-US" sz="2400" dirty="0">
                <a:cs typeface="+mj-cs"/>
              </a:rPr>
              <a:t>الگوریتم باید پایان پذیر باشد ولی برنامه لزوما پایان پذیر نیست مثلا سیستم عامل برنامه ای است که هیچ گاه پایان نمی پذیرد.</a:t>
            </a:r>
          </a:p>
          <a:p>
            <a:pPr algn="r" rtl="1">
              <a:defRPr/>
            </a:pPr>
            <a:endParaRPr lang="en-US" sz="2400" dirty="0">
              <a:cs typeface="+mj-cs"/>
            </a:endParaRPr>
          </a:p>
          <a:p>
            <a:pPr algn="r" rtl="1" eaLnBrk="1" hangingPunct="1">
              <a:defRPr/>
            </a:pPr>
            <a:endParaRPr lang="en-US" altLang="en-US" sz="2400" dirty="0">
              <a:solidFill>
                <a:schemeClr val="accent2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557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smtClean="0"/>
              <a:t>پیچیدگی زمانی و مرتبه اجرایی</a:t>
            </a:r>
            <a:endParaRPr lang="en-US" altLang="en-US" smtClean="0"/>
          </a:p>
        </p:txBody>
      </p:sp>
      <p:pic>
        <p:nvPicPr>
          <p:cNvPr id="37891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858963"/>
            <a:ext cx="7543800" cy="4132262"/>
          </a:xfrm>
        </p:spPr>
      </p:pic>
    </p:spTree>
    <p:extLst>
      <p:ext uri="{BB962C8B-B14F-4D97-AF65-F5344CB8AC3E}">
        <p14:creationId xmlns:p14="http://schemas.microsoft.com/office/powerpoint/2010/main" val="403763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smtClean="0"/>
              <a:t>پیچیدگی زمانی و مرتبه اجرایی</a:t>
            </a:r>
            <a:endParaRPr lang="en-US" altLang="en-US" smtClean="0"/>
          </a:p>
        </p:txBody>
      </p:sp>
      <p:sp>
        <p:nvSpPr>
          <p:cNvPr id="3891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altLang="en-US" dirty="0" smtClean="0"/>
              <a:t>تعداد اجرا شدن دستور اصلی 1</a:t>
            </a:r>
            <a:r>
              <a:rPr lang="en-US" altLang="en-US" i="1" dirty="0" smtClean="0"/>
              <a:t>x : x+ </a:t>
            </a:r>
            <a:r>
              <a:rPr lang="fa-IR" altLang="en-US" dirty="0" smtClean="0"/>
              <a:t>در تکه برنامه زیر چیست ؟</a:t>
            </a:r>
            <a:endParaRPr lang="en-US" altLang="en-US" dirty="0" smtClean="0"/>
          </a:p>
          <a:p>
            <a:pPr algn="r" rtl="1"/>
            <a:endParaRPr lang="en-US" altLang="en-US" dirty="0" smtClean="0"/>
          </a:p>
        </p:txBody>
      </p:sp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52601" y="2728296"/>
            <a:ext cx="4467793" cy="21283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612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smtClean="0"/>
              <a:t>پیچیدگی زمانی و مرتبه اجرایی</a:t>
            </a:r>
            <a:endParaRPr lang="en-US" altLang="en-US" smtClean="0"/>
          </a:p>
        </p:txBody>
      </p:sp>
      <p:pic>
        <p:nvPicPr>
          <p:cNvPr id="39939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3414" y="1428751"/>
            <a:ext cx="5159375" cy="5095875"/>
          </a:xfrm>
        </p:spPr>
      </p:pic>
    </p:spTree>
    <p:extLst>
      <p:ext uri="{BB962C8B-B14F-4D97-AF65-F5344CB8AC3E}">
        <p14:creationId xmlns:p14="http://schemas.microsoft.com/office/powerpoint/2010/main" val="349000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smtClean="0"/>
              <a:t>پیچیدگی زمانی و مرتبه اجرایی</a:t>
            </a:r>
            <a:endParaRPr lang="en-US" altLang="en-US" smtClean="0"/>
          </a:p>
        </p:txBody>
      </p:sp>
      <p:pic>
        <p:nvPicPr>
          <p:cNvPr id="4096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7176" y="1752601"/>
            <a:ext cx="6710363" cy="3706813"/>
          </a:xfrm>
        </p:spPr>
      </p:pic>
    </p:spTree>
    <p:extLst>
      <p:ext uri="{BB962C8B-B14F-4D97-AF65-F5344CB8AC3E}">
        <p14:creationId xmlns:p14="http://schemas.microsoft.com/office/powerpoint/2010/main" val="124504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smtClean="0"/>
              <a:t>پیچیدگی زمانی و مرتبه اجرایی</a:t>
            </a:r>
            <a:endParaRPr lang="en-US" altLang="en-US" smtClean="0"/>
          </a:p>
        </p:txBody>
      </p:sp>
      <p:sp>
        <p:nvSpPr>
          <p:cNvPr id="4198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altLang="en-US" dirty="0" smtClean="0"/>
              <a:t>تعداد دقیق اجرا شدن دستور </a:t>
            </a:r>
            <a:r>
              <a:rPr lang="en-US" altLang="en-US" dirty="0" smtClean="0"/>
              <a:t>write (OK) </a:t>
            </a:r>
            <a:r>
              <a:rPr lang="fa-IR" altLang="en-US" dirty="0" smtClean="0"/>
              <a:t>و مرتبه اجرایی ان را در تکه برنامه زیر به دست آورید.</a:t>
            </a:r>
            <a:endParaRPr lang="en-US" altLang="en-US" dirty="0" smtClean="0"/>
          </a:p>
          <a:p>
            <a:pPr algn="r" rtl="1"/>
            <a:endParaRPr lang="en-US" altLang="en-US" dirty="0" smtClean="0"/>
          </a:p>
          <a:p>
            <a:pPr algn="r" rtl="1"/>
            <a:endParaRPr lang="en-US" altLang="en-US" dirty="0" smtClean="0"/>
          </a:p>
          <a:p>
            <a:pPr algn="r" rtl="1"/>
            <a:endParaRPr lang="en-US" altLang="en-US" dirty="0" smtClean="0"/>
          </a:p>
          <a:p>
            <a:pPr algn="r" rtl="1"/>
            <a:r>
              <a:rPr lang="fa-IR" altLang="en-US" dirty="0" smtClean="0"/>
              <a:t>حلقه های فوق وابسته به یکدیگر بوده و همانطور که قبلاً دیدید تعداد دقیق اجرا شدن دستور </a:t>
            </a:r>
            <a:r>
              <a:rPr lang="en-US" altLang="en-US" dirty="0" smtClean="0"/>
              <a:t> write</a:t>
            </a:r>
            <a:r>
              <a:rPr lang="fa-IR" altLang="en-US" dirty="0" smtClean="0"/>
              <a:t>برابر جمع تصاعد عددی از 1 تا </a:t>
            </a:r>
            <a:r>
              <a:rPr lang="en-US" altLang="en-US" dirty="0" smtClean="0"/>
              <a:t>n </a:t>
            </a:r>
            <a:r>
              <a:rPr lang="fa-IR" altLang="en-US" dirty="0" smtClean="0"/>
              <a:t>می باشد یعنی </a:t>
            </a:r>
            <a:r>
              <a:rPr lang="en-US" altLang="en-US" dirty="0" smtClean="0"/>
              <a:t> n(n+1) /2</a:t>
            </a:r>
            <a:r>
              <a:rPr lang="fa-IR" altLang="en-US" dirty="0" smtClean="0"/>
              <a:t>و بنابر قضیه اصلی مرتبه اجرایی آن </a:t>
            </a:r>
            <a:r>
              <a:rPr lang="en-US" altLang="en-US" dirty="0" smtClean="0"/>
              <a:t>o(n^2)</a:t>
            </a:r>
            <a:r>
              <a:rPr lang="fa-IR" altLang="en-US" dirty="0" smtClean="0"/>
              <a:t> می</a:t>
            </a:r>
            <a:r>
              <a:rPr lang="en-US" altLang="en-US" dirty="0" smtClean="0"/>
              <a:t> </a:t>
            </a:r>
            <a:r>
              <a:rPr lang="fa-IR" altLang="en-US" dirty="0" smtClean="0"/>
              <a:t>باشد.</a:t>
            </a:r>
            <a:endParaRPr lang="en-US" altLang="en-US" dirty="0" smtClean="0"/>
          </a:p>
          <a:p>
            <a:pPr algn="r" rtl="1"/>
            <a:endParaRPr lang="en-US" altLang="en-US" dirty="0" smtClean="0"/>
          </a:p>
        </p:txBody>
      </p:sp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81201" y="2986440"/>
            <a:ext cx="3705793" cy="122059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083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smtClean="0"/>
              <a:t>پیچیدگی زمانی و مرتبه اجرایی</a:t>
            </a:r>
            <a:endParaRPr lang="en-US" altLang="en-US" smtClean="0"/>
          </a:p>
        </p:txBody>
      </p:sp>
      <p:sp>
        <p:nvSpPr>
          <p:cNvPr id="4301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altLang="en-US" smtClean="0"/>
              <a:t>مرتبه اجرایی زیر </a:t>
            </a:r>
            <a:r>
              <a:rPr lang="en-US" altLang="en-US" smtClean="0"/>
              <a:t> o(1)</a:t>
            </a:r>
            <a:r>
              <a:rPr lang="fa-IR" altLang="en-US" smtClean="0"/>
              <a:t>میباشد چرا که حلقه به تعداد معین و محدودی اجرا می شود</a:t>
            </a:r>
            <a:endParaRPr lang="en-US" altLang="en-US" smtClean="0"/>
          </a:p>
        </p:txBody>
      </p:sp>
      <p:pic>
        <p:nvPicPr>
          <p:cNvPr id="430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2895601"/>
            <a:ext cx="41513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7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2"/>
          <p:cNvSpPr>
            <a:spLocks noGrp="1"/>
          </p:cNvSpPr>
          <p:nvPr>
            <p:ph type="title"/>
          </p:nvPr>
        </p:nvSpPr>
        <p:spPr>
          <a:xfrm>
            <a:off x="2009775" y="28575"/>
            <a:ext cx="7543800" cy="1295400"/>
          </a:xfrm>
        </p:spPr>
        <p:txBody>
          <a:bodyPr/>
          <a:lstStyle/>
          <a:p>
            <a:pPr algn="r"/>
            <a:r>
              <a:rPr lang="fa-IR" altLang="en-US" smtClean="0"/>
              <a:t>پیچیدگی زمانی و مرتبه اجرایی</a:t>
            </a:r>
            <a:endParaRPr lang="en-US" altLang="en-US" smtClean="0"/>
          </a:p>
        </p:txBody>
      </p:sp>
      <p:sp>
        <p:nvSpPr>
          <p:cNvPr id="4403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altLang="en-US" smtClean="0"/>
              <a:t>مرتبه اجرایی برنامه زیر چیست ؟</a:t>
            </a:r>
            <a:endParaRPr lang="en-US" altLang="en-US" smtClean="0"/>
          </a:p>
        </p:txBody>
      </p:sp>
      <p:pic>
        <p:nvPicPr>
          <p:cNvPr id="4403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33663"/>
            <a:ext cx="6883400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97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smtClean="0"/>
              <a:t>پیچیدگی زمانی و مرتبه اجرایی</a:t>
            </a:r>
            <a:endParaRPr lang="en-US" altLang="en-US" smtClean="0"/>
          </a:p>
        </p:txBody>
      </p:sp>
      <p:sp>
        <p:nvSpPr>
          <p:cNvPr id="4505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altLang="en-US" smtClean="0"/>
              <a:t>پس برای </a:t>
            </a:r>
            <a:r>
              <a:rPr lang="en-US" altLang="en-US" smtClean="0"/>
              <a:t>n=32 </a:t>
            </a:r>
            <a:r>
              <a:rPr lang="fa-IR" altLang="en-US" smtClean="0"/>
              <a:t>عمل اصلی </a:t>
            </a:r>
            <a:r>
              <a:rPr lang="en-US" altLang="en-US" smtClean="0"/>
              <a:t>x:=x+1 ، 5 </a:t>
            </a:r>
            <a:r>
              <a:rPr lang="fa-IR" altLang="en-US" smtClean="0"/>
              <a:t>بار انجام می شود </a:t>
            </a:r>
            <a:r>
              <a:rPr lang="en-US" altLang="en-US" smtClean="0"/>
              <a:t> (5=log 32)</a:t>
            </a:r>
            <a:r>
              <a:rPr lang="fa-IR" altLang="en-US" smtClean="0"/>
              <a:t>پس در حالت کلی مرتبه</a:t>
            </a:r>
            <a:r>
              <a:rPr lang="en-US" altLang="en-US" smtClean="0"/>
              <a:t> </a:t>
            </a:r>
            <a:r>
              <a:rPr lang="fa-IR" altLang="en-US" smtClean="0"/>
              <a:t>اجرایی الگوریتم فوق برابر </a:t>
            </a:r>
            <a:r>
              <a:rPr lang="en-US" altLang="en-US" smtClean="0"/>
              <a:t>O(log) </a:t>
            </a:r>
            <a:r>
              <a:rPr lang="fa-IR" altLang="en-US" smtClean="0"/>
              <a:t>می باشد.توجه کنید در درس ساختمان داده عموماً منظور از </a:t>
            </a:r>
            <a:r>
              <a:rPr lang="en-US" altLang="en-US" smtClean="0"/>
              <a:t> logn </a:t>
            </a:r>
            <a:r>
              <a:rPr lang="fa-IR" altLang="en-US" smtClean="0"/>
              <a:t>یعنی </a:t>
            </a:r>
            <a:r>
              <a:rPr lang="en-US" altLang="en-US" smtClean="0"/>
              <a:t>log2</a:t>
            </a:r>
          </a:p>
        </p:txBody>
      </p:sp>
    </p:spTree>
    <p:extLst>
      <p:ext uri="{BB962C8B-B14F-4D97-AF65-F5344CB8AC3E}">
        <p14:creationId xmlns:p14="http://schemas.microsoft.com/office/powerpoint/2010/main" val="39967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smtClean="0"/>
              <a:t>پیچیدگی زمانی و مرتبه اجرایی</a:t>
            </a:r>
            <a:endParaRPr lang="en-US" altLang="en-US" smtClean="0"/>
          </a:p>
        </p:txBody>
      </p:sp>
      <p:pic>
        <p:nvPicPr>
          <p:cNvPr id="4608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0088" y="1752600"/>
            <a:ext cx="8069262" cy="3430588"/>
          </a:xfrm>
        </p:spPr>
      </p:pic>
    </p:spTree>
    <p:extLst>
      <p:ext uri="{BB962C8B-B14F-4D97-AF65-F5344CB8AC3E}">
        <p14:creationId xmlns:p14="http://schemas.microsoft.com/office/powerpoint/2010/main" val="246548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smtClean="0"/>
              <a:t>پیچیدگی زمانی و مرتبه اجرایی</a:t>
            </a:r>
            <a:endParaRPr lang="en-US" altLang="en-US" smtClean="0"/>
          </a:p>
        </p:txBody>
      </p:sp>
      <p:pic>
        <p:nvPicPr>
          <p:cNvPr id="47107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286000"/>
            <a:ext cx="7696200" cy="2222500"/>
          </a:xfrm>
        </p:spPr>
      </p:pic>
    </p:spTree>
    <p:extLst>
      <p:ext uri="{BB962C8B-B14F-4D97-AF65-F5344CB8AC3E}">
        <p14:creationId xmlns:p14="http://schemas.microsoft.com/office/powerpoint/2010/main" val="2340473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smtClean="0"/>
              <a:t>تحلیل پیچیدگی زمانی و مرتبه اجرایی</a:t>
            </a:r>
            <a:endParaRPr lang="en-US" altLang="en-US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6764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987425" indent="-293688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281113" indent="-2921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598613" indent="-315913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055813" indent="-315913" algn="r" rtl="1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3013" indent="-315913" algn="r" rtl="1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0213" indent="-315913" algn="r" rtl="1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7413" indent="-315913" algn="r" rtl="1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20040" lvl="1" indent="0" eaLnBrk="1" fontAlgn="auto" hangingPunct="1">
              <a:spcBef>
                <a:spcPts val="370"/>
              </a:spcBef>
              <a:spcAft>
                <a:spcPts val="0"/>
              </a:spcAft>
              <a:buNone/>
              <a:defRPr/>
            </a:pPr>
            <a:r>
              <a:rPr lang="fa-IR" kern="0">
                <a:cs typeface="B Nazanin" pitchFamily="2" charset="-78"/>
              </a:rPr>
              <a:t>عبارت است از 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fa-IR" b="1" kern="0">
                <a:solidFill>
                  <a:srgbClr val="0070C0"/>
                </a:solidFill>
                <a:cs typeface="B Nazanin" pitchFamily="2" charset="-78"/>
              </a:rPr>
              <a:t>تعداد دفعاتی </a:t>
            </a:r>
            <a:r>
              <a:rPr lang="fa-IR" kern="0">
                <a:cs typeface="B Nazanin" pitchFamily="2" charset="-78"/>
              </a:rPr>
              <a:t>که </a:t>
            </a:r>
            <a:r>
              <a:rPr lang="fa-IR" sz="2800" b="1" kern="0">
                <a:solidFill>
                  <a:srgbClr val="00B050"/>
                </a:solidFill>
                <a:cs typeface="B Nazanin" pitchFamily="2" charset="-78"/>
              </a:rPr>
              <a:t>عمل اصلی </a:t>
            </a:r>
            <a:r>
              <a:rPr lang="fa-IR" kern="0">
                <a:cs typeface="B Nazanin" pitchFamily="2" charset="-78"/>
              </a:rPr>
              <a:t>به ازای </a:t>
            </a:r>
            <a:r>
              <a:rPr lang="fa-IR" sz="2800" b="1" kern="0">
                <a:solidFill>
                  <a:srgbClr val="FF0000"/>
                </a:solidFill>
                <a:cs typeface="B Nazanin" pitchFamily="2" charset="-78"/>
              </a:rPr>
              <a:t>هر مقدار از اندازه ورودی </a:t>
            </a:r>
            <a:r>
              <a:rPr lang="fa-IR" kern="0">
                <a:cs typeface="B Nazanin" pitchFamily="2" charset="-78"/>
              </a:rPr>
              <a:t>انجام می‌شود. 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fa-IR" u="sng" kern="0">
                <a:cs typeface="B Nazanin" pitchFamily="2" charset="-78"/>
              </a:rPr>
              <a:t>انتخاب عمل اصلی بر اساس تجربه صورت می‌پذیرد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fa-IR" kern="0">
              <a:cs typeface="B Nazanin" pitchFamily="2" charset="-78"/>
            </a:endParaRPr>
          </a:p>
          <a:p>
            <a:pPr marL="45720" indent="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fa-IR" b="1" kern="0">
                <a:cs typeface="B Nazanin" pitchFamily="2" charset="-78"/>
              </a:rPr>
              <a:t>1) پیچیدگی زمانی الگوریتم در حالت معمول</a:t>
            </a:r>
          </a:p>
          <a:p>
            <a:pPr marL="320040" lvl="1" indent="0" eaLnBrk="1" fontAlgn="auto" hangingPunct="1">
              <a:spcBef>
                <a:spcPts val="370"/>
              </a:spcBef>
              <a:spcAft>
                <a:spcPts val="0"/>
              </a:spcAft>
              <a:buNone/>
              <a:defRPr/>
            </a:pPr>
            <a:r>
              <a:rPr lang="fa-IR" kern="0">
                <a:cs typeface="B Nazanin" pitchFamily="2" charset="-78"/>
              </a:rPr>
              <a:t>مانند ضرب ماتریس: </a:t>
            </a:r>
            <a:r>
              <a:rPr lang="en-US" kern="0"/>
              <a:t>C</a:t>
            </a:r>
            <a:r>
              <a:rPr lang="en-US" kern="0" baseline="-25000"/>
              <a:t>m×k</a:t>
            </a:r>
            <a:r>
              <a:rPr lang="en-US" kern="0"/>
              <a:t>=A</a:t>
            </a:r>
            <a:r>
              <a:rPr lang="en-US" kern="0" baseline="-25000"/>
              <a:t>m×n</a:t>
            </a:r>
            <a:r>
              <a:rPr lang="en-US" kern="0"/>
              <a:t>×B</a:t>
            </a:r>
            <a:r>
              <a:rPr lang="en-US" kern="0" baseline="-25000"/>
              <a:t>n×k</a:t>
            </a:r>
            <a:endParaRPr lang="en-US" kern="0"/>
          </a:p>
          <a:p>
            <a:pPr marL="45720" indent="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4000" b="1" kern="0">
                <a:cs typeface="B Nazanin" pitchFamily="2" charset="-78"/>
              </a:rPr>
              <a:t>T(</a:t>
            </a:r>
            <a:r>
              <a:rPr lang="en-US" sz="2400" b="1" kern="0">
                <a:cs typeface="B Nazanin" pitchFamily="2" charset="-78"/>
              </a:rPr>
              <a:t>m,n,k</a:t>
            </a:r>
            <a:r>
              <a:rPr lang="en-US" sz="4000" b="1" kern="0">
                <a:cs typeface="B Nazanin" pitchFamily="2" charset="-78"/>
              </a:rPr>
              <a:t>)</a:t>
            </a:r>
            <a:r>
              <a:rPr lang="en-US" b="1" kern="0">
                <a:cs typeface="B Nazanin" pitchFamily="2" charset="-78"/>
              </a:rPr>
              <a:t>=</a:t>
            </a:r>
            <a:r>
              <a:rPr lang="en-US" sz="2400" b="1" kern="0">
                <a:cs typeface="B Nazanin" pitchFamily="2" charset="-78"/>
              </a:rPr>
              <a:t>m</a:t>
            </a:r>
            <a:r>
              <a:rPr lang="en-US" sz="2400" b="1" kern="0"/>
              <a:t>×n×k</a:t>
            </a:r>
          </a:p>
          <a:p>
            <a:pPr marL="45720" indent="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fa-IR" kern="0">
                <a:cs typeface="B Nazanin" pitchFamily="2" charset="-78"/>
              </a:rPr>
              <a:t>و یا برای سادگی میگوییم: </a:t>
            </a:r>
            <a:r>
              <a:rPr lang="en-US" kern="0"/>
              <a:t>T(n)=n</a:t>
            </a:r>
            <a:r>
              <a:rPr lang="en-US" kern="0" baseline="30000"/>
              <a:t>3</a:t>
            </a:r>
            <a:endParaRPr lang="en-US" kern="0"/>
          </a:p>
          <a:p>
            <a:pPr marL="45720" indent="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fa-IR" b="1" kern="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041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smtClean="0"/>
              <a:t>پیچیدگی زمانی و مرتبه اجرایی</a:t>
            </a:r>
            <a:endParaRPr lang="en-US" altLang="en-US" smtClean="0"/>
          </a:p>
        </p:txBody>
      </p:sp>
      <p:pic>
        <p:nvPicPr>
          <p:cNvPr id="48131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2362200"/>
            <a:ext cx="8458200" cy="2897188"/>
          </a:xfrm>
        </p:spPr>
      </p:pic>
    </p:spTree>
    <p:extLst>
      <p:ext uri="{BB962C8B-B14F-4D97-AF65-F5344CB8AC3E}">
        <p14:creationId xmlns:p14="http://schemas.microsoft.com/office/powerpoint/2010/main" val="6804811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smtClean="0"/>
              <a:t>پیچیدگی زمانی و مرتبه اجرایی</a:t>
            </a:r>
            <a:endParaRPr lang="en-US" altLang="en-US" smtClean="0"/>
          </a:p>
        </p:txBody>
      </p:sp>
      <p:pic>
        <p:nvPicPr>
          <p:cNvPr id="49155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7188" y="2286001"/>
            <a:ext cx="8583612" cy="2938463"/>
          </a:xfrm>
        </p:spPr>
      </p:pic>
    </p:spTree>
    <p:extLst>
      <p:ext uri="{BB962C8B-B14F-4D97-AF65-F5344CB8AC3E}">
        <p14:creationId xmlns:p14="http://schemas.microsoft.com/office/powerpoint/2010/main" val="7106063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smtClean="0"/>
              <a:t>پیچیدگی زمانی و مرتبه اجرایی</a:t>
            </a:r>
            <a:endParaRPr lang="en-US" altLang="en-US" smtClean="0"/>
          </a:p>
        </p:txBody>
      </p:sp>
      <p:pic>
        <p:nvPicPr>
          <p:cNvPr id="50179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2514601"/>
            <a:ext cx="8496300" cy="2449513"/>
          </a:xfrm>
        </p:spPr>
      </p:pic>
    </p:spTree>
    <p:extLst>
      <p:ext uri="{BB962C8B-B14F-4D97-AF65-F5344CB8AC3E}">
        <p14:creationId xmlns:p14="http://schemas.microsoft.com/office/powerpoint/2010/main" val="3532718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تحلیل پیچیدگی زمانی و مرتبه اجرایی</a:t>
            </a:r>
            <a:endParaRPr lang="en-US" altLang="en-US" smtClean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78000" y="1981200"/>
            <a:ext cx="7772400" cy="4572000"/>
          </a:xfrm>
          <a:prstGeom prst="rect">
            <a:avLst/>
          </a:prstGeom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987425" indent="-293688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281113" indent="-2921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598613" indent="-315913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055813" indent="-315913" algn="r" rtl="1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3013" indent="-315913" algn="r" rtl="1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0213" indent="-315913" algn="r" rtl="1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7413" indent="-315913" algn="r" rtl="1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4450" indent="0" eaLnBrk="1" hangingPunct="1">
              <a:buNone/>
              <a:defRPr/>
            </a:pPr>
            <a:r>
              <a:rPr lang="fa-IR" altLang="en-US" b="1" kern="0" dirty="0">
                <a:cs typeface="B Nazanin" panose="00000400000000000000" pitchFamily="2" charset="-78"/>
              </a:rPr>
              <a:t>2) پیچیدگی زمانی الگوریتم در بدترین حالت</a:t>
            </a:r>
          </a:p>
          <a:p>
            <a:pPr marL="44450" indent="0" eaLnBrk="1" hangingPunct="1">
              <a:buNone/>
              <a:defRPr/>
            </a:pPr>
            <a:r>
              <a:rPr lang="fa-IR" altLang="en-US" kern="0" dirty="0">
                <a:cs typeface="B Nazanin" panose="00000400000000000000" pitchFamily="2" charset="-78"/>
              </a:rPr>
              <a:t>مانند جستجوی ترتیبی</a:t>
            </a:r>
          </a:p>
          <a:p>
            <a:pPr marL="44450" indent="0" algn="l" eaLnBrk="1" hangingPunct="1">
              <a:buNone/>
              <a:defRPr/>
            </a:pPr>
            <a:r>
              <a:rPr lang="en-US" alt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W(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=n</a:t>
            </a:r>
            <a:endParaRPr lang="fa-IR" alt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indent="0" eaLnBrk="1" hangingPunct="1">
              <a:buNone/>
              <a:defRPr/>
            </a:pPr>
            <a:r>
              <a:rPr lang="fa-IR" altLang="en-US" b="1" kern="0" dirty="0">
                <a:cs typeface="B Nazanin" panose="00000400000000000000" pitchFamily="2" charset="-78"/>
              </a:rPr>
              <a:t>3) پیچیدگی زمانی الگوریتم در بهترین حالت</a:t>
            </a:r>
          </a:p>
          <a:p>
            <a:pPr marL="44450" indent="0" eaLnBrk="1" hangingPunct="1">
              <a:buNone/>
              <a:defRPr/>
            </a:pPr>
            <a:r>
              <a:rPr lang="fa-IR" altLang="en-US" kern="0" dirty="0">
                <a:cs typeface="B Nazanin" panose="00000400000000000000" pitchFamily="2" charset="-78"/>
              </a:rPr>
              <a:t>مانند جستجوی ترتیبی</a:t>
            </a:r>
          </a:p>
          <a:p>
            <a:pPr marL="44450" indent="0" algn="l" eaLnBrk="1" hangingPunct="1">
              <a:buNone/>
              <a:defRPr/>
            </a:pPr>
            <a:r>
              <a:rPr lang="en-US" alt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B(n)=1</a:t>
            </a:r>
            <a:endParaRPr lang="fa-IR" altLang="en-US" sz="32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indent="0" eaLnBrk="1" hangingPunct="1">
              <a:buNone/>
              <a:defRPr/>
            </a:pPr>
            <a:endParaRPr lang="fa-IR" altLang="en-US" kern="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062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altLang="en-US" smtClean="0">
                <a:cs typeface="B Nazanin" panose="00000400000000000000" pitchFamily="2" charset="-78"/>
              </a:rPr>
              <a:t>مرتبه الگوریتم</a:t>
            </a:r>
            <a:endParaRPr lang="en-US" altLang="en-US" smtClean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altLang="en-US">
                <a:cs typeface="B Nazanin" panose="00000400000000000000" pitchFamily="2" charset="-78"/>
              </a:rPr>
              <a:t>در بسیاری از موارد نیاز است تا دو الگوریتم را با هم مقایسه کنیم ...</a:t>
            </a:r>
          </a:p>
          <a:p>
            <a:pPr marL="0" indent="0" algn="r" rtl="1">
              <a:buNone/>
            </a:pPr>
            <a:r>
              <a:rPr lang="fa-IR" altLang="en-US">
                <a:cs typeface="B Nazanin" panose="00000400000000000000" pitchFamily="2" charset="-78"/>
              </a:rPr>
              <a:t>تابع پیچیدگی آنها را را بدست می‌آوریم ولی ....</a:t>
            </a:r>
          </a:p>
          <a:p>
            <a:pPr marL="0" indent="0" algn="r" rtl="1">
              <a:buNone/>
            </a:pPr>
            <a:r>
              <a:rPr lang="fa-IR" altLang="en-US">
                <a:cs typeface="B Nazanin" panose="00000400000000000000" pitchFamily="2" charset="-78"/>
              </a:rPr>
              <a:t>از آنجایی‌که داشتن درک صحیحی از مقایسه دو تابع پیچیدگی در بسیاری از موارد مشکل است، ...</a:t>
            </a:r>
          </a:p>
          <a:p>
            <a:pPr marL="0" indent="0" algn="r" rtl="1">
              <a:buNone/>
            </a:pPr>
            <a:r>
              <a:rPr lang="fa-IR" altLang="en-US">
                <a:cs typeface="B Nazanin" panose="00000400000000000000" pitchFamily="2" charset="-78"/>
              </a:rPr>
              <a:t>نیاز است تا توابع پیچیدگی را به شکل‌های ساده‌تری بیان کنیم.</a:t>
            </a:r>
          </a:p>
          <a:p>
            <a:pPr marL="0" indent="0" algn="r" rtl="1">
              <a:buNone/>
            </a:pPr>
            <a:r>
              <a:rPr lang="fa-IR" altLang="en-US">
                <a:cs typeface="B Nazanin" panose="00000400000000000000" pitchFamily="2" charset="-78"/>
              </a:rPr>
              <a:t>از این رو است که بیان پیچیدگی الگوریتم‌ها با مرتبه پیچیدگی که شکل ساده‌ای از توابع پیچیدگی است، کار مقایسه دو الگوریم را آسان می‌کند.</a:t>
            </a:r>
          </a:p>
          <a:p>
            <a:pPr marL="319088" lvl="1" indent="0" algn="r" rtl="1">
              <a:buNone/>
            </a:pPr>
            <a:endParaRPr lang="fa-IR" altLang="en-US" sz="280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194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altLang="en-US" smtClean="0">
                <a:cs typeface="B Nazanin" panose="00000400000000000000" pitchFamily="2" charset="-78"/>
              </a:rPr>
              <a:t>مرتبه الگوریتم</a:t>
            </a:r>
            <a:endParaRPr lang="en-US" altLang="en-US" smtClean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r" rtl="1">
              <a:spcBef>
                <a:spcPts val="580"/>
              </a:spcBef>
              <a:buNone/>
              <a:defRPr/>
            </a:pPr>
            <a:r>
              <a:rPr lang="fa-IR" sz="3200" dirty="0">
                <a:cs typeface="B Nazanin" pitchFamily="2" charset="-78"/>
              </a:rPr>
              <a:t>تعریف </a:t>
            </a:r>
            <a:r>
              <a:rPr lang="en-US" sz="3200" b="1" dirty="0">
                <a:cs typeface="B Nazanin" pitchFamily="2" charset="-78"/>
              </a:rPr>
              <a:t>O</a:t>
            </a:r>
            <a:r>
              <a:rPr lang="fa-IR" sz="3200" dirty="0">
                <a:cs typeface="B Nazanin" pitchFamily="2" charset="-78"/>
              </a:rPr>
              <a:t> )</a:t>
            </a:r>
          </a:p>
          <a:p>
            <a:pPr marL="320040" lvl="1" indent="0" algn="r" rtl="1">
              <a:spcBef>
                <a:spcPts val="370"/>
              </a:spcBef>
              <a:buNone/>
              <a:defRPr/>
            </a:pPr>
            <a:r>
              <a:rPr lang="fa-IR" dirty="0" smtClean="0">
                <a:cs typeface="B Nazanin" pitchFamily="2" charset="-78"/>
              </a:rPr>
              <a:t>برای یک تابع پیچیدگی مفروض </a:t>
            </a:r>
            <a:r>
              <a:rPr lang="en-US" sz="3600" b="1" dirty="0">
                <a:cs typeface="B Nazanin" pitchFamily="2" charset="-78"/>
              </a:rPr>
              <a:t>f(n)</a:t>
            </a:r>
            <a:r>
              <a:rPr lang="fa-IR" dirty="0" smtClean="0">
                <a:cs typeface="B Nazanin" pitchFamily="2" charset="-78"/>
              </a:rPr>
              <a:t> ، مانند </a:t>
            </a:r>
            <a:r>
              <a:rPr lang="en-US" dirty="0" smtClean="0">
                <a:cs typeface="B Nazanin" pitchFamily="2" charset="-78"/>
              </a:rPr>
              <a:t>n</a:t>
            </a:r>
            <a:r>
              <a:rPr lang="fa-IR" dirty="0" smtClean="0">
                <a:cs typeface="B Nazanin" pitchFamily="2" charset="-78"/>
              </a:rPr>
              <a:t>، </a:t>
            </a:r>
            <a:r>
              <a:rPr lang="en-US" dirty="0" smtClean="0">
                <a:cs typeface="B Nazanin" pitchFamily="2" charset="-78"/>
              </a:rPr>
              <a:t>log n</a:t>
            </a:r>
            <a:r>
              <a:rPr lang="fa-IR" dirty="0" smtClean="0">
                <a:cs typeface="B Nazanin" pitchFamily="2" charset="-78"/>
              </a:rPr>
              <a:t>، </a:t>
            </a:r>
            <a:endParaRPr lang="en-US" dirty="0" smtClean="0">
              <a:cs typeface="B Nazanin" pitchFamily="2" charset="-78"/>
            </a:endParaRPr>
          </a:p>
          <a:p>
            <a:pPr marL="320040" lvl="1" indent="0" algn="r" rtl="1">
              <a:spcBef>
                <a:spcPts val="370"/>
              </a:spcBef>
              <a:buNone/>
              <a:defRPr/>
            </a:pPr>
            <a:r>
              <a:rPr lang="fa-IR" dirty="0" smtClean="0">
                <a:cs typeface="B Nazanin" pitchFamily="2" charset="-78"/>
              </a:rPr>
              <a:t> </a:t>
            </a:r>
            <a:r>
              <a:rPr lang="fa-IR" sz="6000" b="1" dirty="0">
                <a:solidFill>
                  <a:srgbClr val="00B050"/>
                </a:solidFill>
                <a:cs typeface="B Nazanin" pitchFamily="2" charset="-78"/>
              </a:rPr>
              <a:t>مجموعه‌ای</a:t>
            </a:r>
            <a:r>
              <a:rPr lang="fa-IR" sz="6000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از توابع پیچیدگی </a:t>
            </a:r>
            <a:r>
              <a:rPr lang="en-US" sz="3600" b="1" dirty="0">
                <a:cs typeface="B Nazanin" pitchFamily="2" charset="-78"/>
              </a:rPr>
              <a:t>g(n)</a:t>
            </a:r>
            <a:r>
              <a:rPr lang="fa-IR" sz="3600" b="1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است که برای آنها </a:t>
            </a:r>
            <a:endParaRPr lang="en-US" dirty="0" smtClean="0">
              <a:cs typeface="B Nazanin" pitchFamily="2" charset="-78"/>
            </a:endParaRPr>
          </a:p>
          <a:p>
            <a:pPr marL="320040" lvl="1" indent="0" algn="r" rtl="1">
              <a:spcBef>
                <a:spcPts val="370"/>
              </a:spcBef>
              <a:buNone/>
              <a:defRPr/>
            </a:pPr>
            <a:r>
              <a:rPr lang="fa-IR" dirty="0" smtClean="0">
                <a:cs typeface="B Nazanin" pitchFamily="2" charset="-78"/>
              </a:rPr>
              <a:t>به ازای یک </a:t>
            </a:r>
            <a:r>
              <a:rPr lang="fa-IR" b="1" dirty="0" smtClean="0">
                <a:cs typeface="B Nazanin" pitchFamily="2" charset="-78"/>
              </a:rPr>
              <a:t>ثابت حقیقی</a:t>
            </a:r>
            <a:r>
              <a:rPr lang="fa-IR" dirty="0" smtClean="0">
                <a:cs typeface="B Nazanin" pitchFamily="2" charset="-78"/>
              </a:rPr>
              <a:t> مثبت </a:t>
            </a:r>
            <a:r>
              <a:rPr lang="en-US" sz="2800" b="1" dirty="0">
                <a:cs typeface="B Nazanin" pitchFamily="2" charset="-78"/>
              </a:rPr>
              <a:t>c</a:t>
            </a:r>
            <a:r>
              <a:rPr lang="fa-IR" dirty="0" smtClean="0">
                <a:cs typeface="B Nazanin" pitchFamily="2" charset="-78"/>
              </a:rPr>
              <a:t> </a:t>
            </a:r>
            <a:endParaRPr lang="en-US" dirty="0" smtClean="0">
              <a:cs typeface="B Nazanin" pitchFamily="2" charset="-78"/>
            </a:endParaRPr>
          </a:p>
          <a:p>
            <a:pPr marL="320040" lvl="1" indent="0" algn="r" rtl="1">
              <a:spcBef>
                <a:spcPts val="370"/>
              </a:spcBef>
              <a:buNone/>
              <a:defRPr/>
            </a:pPr>
            <a:r>
              <a:rPr lang="fa-IR" dirty="0" smtClean="0">
                <a:cs typeface="B Nazanin" pitchFamily="2" charset="-78"/>
              </a:rPr>
              <a:t>آنگاه یک عدد صحیح غیر منفی </a:t>
            </a:r>
            <a:r>
              <a:rPr lang="en-US" sz="3600" b="1" dirty="0">
                <a:cs typeface="B Nazanin" pitchFamily="2" charset="-78"/>
              </a:rPr>
              <a:t>N</a:t>
            </a:r>
            <a:r>
              <a:rPr lang="fa-IR" dirty="0" smtClean="0">
                <a:cs typeface="B Nazanin" pitchFamily="2" charset="-78"/>
              </a:rPr>
              <a:t> وجود دارد </a:t>
            </a:r>
            <a:endParaRPr lang="en-US" dirty="0" smtClean="0">
              <a:cs typeface="B Nazanin" pitchFamily="2" charset="-78"/>
            </a:endParaRPr>
          </a:p>
          <a:p>
            <a:pPr marL="320040" lvl="1" indent="0" algn="r" rtl="1">
              <a:spcBef>
                <a:spcPts val="370"/>
              </a:spcBef>
              <a:buNone/>
              <a:defRPr/>
            </a:pPr>
            <a:r>
              <a:rPr lang="fa-IR" dirty="0" smtClean="0">
                <a:cs typeface="B Nazanin" pitchFamily="2" charset="-78"/>
              </a:rPr>
              <a:t>به قسمی که به ازای </a:t>
            </a:r>
            <a:r>
              <a:rPr lang="fa-IR" dirty="0">
                <a:cs typeface="B Nazanin" pitchFamily="2" charset="-78"/>
              </a:rPr>
              <a:t>همه</a:t>
            </a:r>
            <a:r>
              <a:rPr lang="en-US" dirty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 </a:t>
            </a:r>
            <a:r>
              <a:rPr lang="en-US" sz="3200" b="1" dirty="0" err="1">
                <a:cs typeface="B Nazanin" pitchFamily="2" charset="-78"/>
              </a:rPr>
              <a:t>n≥N</a:t>
            </a:r>
            <a:r>
              <a:rPr lang="fa-IR" dirty="0">
                <a:cs typeface="B Nazanin" pitchFamily="2" charset="-78"/>
              </a:rPr>
              <a:t> داریم </a:t>
            </a:r>
            <a:r>
              <a:rPr lang="en-US" sz="4000" b="1" dirty="0">
                <a:cs typeface="B Nazanin" pitchFamily="2" charset="-78"/>
              </a:rPr>
              <a:t>g(n) ≤</a:t>
            </a:r>
            <a:r>
              <a:rPr lang="en-US" sz="4000" b="1" dirty="0" err="1">
                <a:cs typeface="B Nazanin" pitchFamily="2" charset="-78"/>
              </a:rPr>
              <a:t>c×f</a:t>
            </a:r>
            <a:r>
              <a:rPr lang="en-US" sz="4000" b="1" dirty="0">
                <a:cs typeface="B Nazanin" pitchFamily="2" charset="-78"/>
              </a:rPr>
              <a:t>(n)</a:t>
            </a:r>
          </a:p>
          <a:p>
            <a:pPr marL="45720" indent="0" algn="r" rtl="1">
              <a:spcBef>
                <a:spcPts val="580"/>
              </a:spcBef>
              <a:buNone/>
              <a:defRPr/>
            </a:pPr>
            <a:r>
              <a:rPr lang="fa-IR" b="1" dirty="0">
                <a:solidFill>
                  <a:srgbClr val="0070C0"/>
                </a:solidFill>
                <a:cs typeface="B Nazanin" pitchFamily="2" charset="-78"/>
              </a:rPr>
              <a:t>روش نمایش: </a:t>
            </a:r>
            <a:r>
              <a:rPr lang="en-US" sz="3600" b="1" dirty="0">
                <a:cs typeface="B Nazanin" pitchFamily="2" charset="-78"/>
              </a:rPr>
              <a:t>g(n) ϵ O(f(n))</a:t>
            </a:r>
          </a:p>
          <a:p>
            <a:pPr marL="45720" indent="0" algn="r" rtl="1">
              <a:spcBef>
                <a:spcPts val="580"/>
              </a:spcBef>
              <a:buNone/>
              <a:defRPr/>
            </a:pPr>
            <a:endParaRPr lang="fa-IR" dirty="0">
              <a:cs typeface="B Nazanin" pitchFamily="2" charset="-78"/>
            </a:endParaRPr>
          </a:p>
          <a:p>
            <a:pPr marL="548640" lvl="1" algn="r" rtl="1">
              <a:spcBef>
                <a:spcPts val="370"/>
              </a:spcBef>
              <a:buFont typeface="Wingdings 2"/>
              <a:buChar char=""/>
              <a:defRPr/>
            </a:pPr>
            <a:endParaRPr lang="en-US" dirty="0">
              <a:cs typeface="B Nazanin" pitchFamily="2" charset="-78"/>
            </a:endParaRPr>
          </a:p>
          <a:p>
            <a:pPr marL="320040" lvl="1" indent="0" algn="r" rtl="1">
              <a:spcBef>
                <a:spcPts val="370"/>
              </a:spcBef>
              <a:buNone/>
              <a:defRPr/>
            </a:pPr>
            <a:endParaRPr lang="fa-IR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725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altLang="en-US" smtClean="0">
                <a:cs typeface="B Nazanin" panose="00000400000000000000" pitchFamily="2" charset="-78"/>
              </a:rPr>
              <a:t>مرتبه الگوریتم</a:t>
            </a:r>
            <a:endParaRPr lang="en-US" altLang="en-US" smtClean="0">
              <a:cs typeface="B Nazanin" panose="00000400000000000000" pitchFamily="2" charset="-7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19088" lvl="1" indent="0">
              <a:buNone/>
            </a:pPr>
            <a:endParaRPr lang="en-US" altLang="en-US" smtClean="0"/>
          </a:p>
          <a:p>
            <a:pPr marL="319088" lvl="1" indent="0">
              <a:buNone/>
            </a:pPr>
            <a:r>
              <a:rPr lang="fa-IR" altLang="en-US" smtClean="0">
                <a:cs typeface="B Nazanin" panose="00000400000000000000" pitchFamily="2" charset="-78"/>
              </a:rPr>
              <a:t>نمایش به صورت دیاگرام: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541464"/>
            <a:ext cx="4754563" cy="493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08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altLang="en-US" smtClean="0">
                <a:cs typeface="B Nazanin" panose="00000400000000000000" pitchFamily="2" charset="-78"/>
              </a:rPr>
              <a:t>د) مرتبه الگوریتم</a:t>
            </a:r>
            <a:endParaRPr lang="en-US" altLang="en-US" smtClean="0">
              <a:cs typeface="B Nazanin" panose="00000400000000000000" pitchFamily="2" charset="-78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4450" indent="0">
              <a:buNone/>
            </a:pPr>
            <a:r>
              <a:rPr lang="fa-IR" altLang="en-US" smtClean="0">
                <a:cs typeface="B Nazanin" panose="00000400000000000000" pitchFamily="2" charset="-78"/>
              </a:rPr>
              <a:t>در این شکل هرچند </a:t>
            </a:r>
            <a:r>
              <a:rPr lang="en-US" altLang="en-US" i="1" smtClean="0">
                <a:cs typeface="B Nazanin" panose="00000400000000000000" pitchFamily="2" charset="-78"/>
              </a:rPr>
              <a:t>n</a:t>
            </a:r>
            <a:r>
              <a:rPr lang="en-US" altLang="en-US" baseline="30000" smtClean="0">
                <a:cs typeface="B Nazanin" panose="00000400000000000000" pitchFamily="2" charset="-78"/>
              </a:rPr>
              <a:t>2</a:t>
            </a:r>
            <a:r>
              <a:rPr lang="en-US" altLang="en-US" smtClean="0">
                <a:cs typeface="B Nazanin" panose="00000400000000000000" pitchFamily="2" charset="-78"/>
              </a:rPr>
              <a:t> + 10</a:t>
            </a:r>
            <a:r>
              <a:rPr lang="en-US" altLang="en-US" i="1" smtClean="0">
                <a:cs typeface="B Nazanin" panose="00000400000000000000" pitchFamily="2" charset="-78"/>
              </a:rPr>
              <a:t>n</a:t>
            </a:r>
            <a:r>
              <a:rPr lang="fa-IR" altLang="en-US" i="1" smtClean="0">
                <a:cs typeface="B Nazanin" panose="00000400000000000000" pitchFamily="2" charset="-78"/>
              </a:rPr>
              <a:t>  </a:t>
            </a:r>
            <a:r>
              <a:rPr lang="fa-IR" altLang="en-US" smtClean="0">
                <a:cs typeface="B Nazanin" panose="00000400000000000000" pitchFamily="2" charset="-78"/>
              </a:rPr>
              <a:t>در ابتدا مقادیری بیشتر از </a:t>
            </a:r>
            <a:r>
              <a:rPr lang="en-US" altLang="en-US" smtClean="0">
                <a:cs typeface="B Nazanin" panose="00000400000000000000" pitchFamily="2" charset="-78"/>
              </a:rPr>
              <a:t>2</a:t>
            </a:r>
            <a:r>
              <a:rPr lang="en-US" altLang="en-US" i="1" smtClean="0">
                <a:cs typeface="B Nazanin" panose="00000400000000000000" pitchFamily="2" charset="-78"/>
              </a:rPr>
              <a:t>n</a:t>
            </a:r>
            <a:r>
              <a:rPr lang="en-US" altLang="en-US" baseline="30000" smtClean="0">
                <a:cs typeface="B Nazanin" panose="00000400000000000000" pitchFamily="2" charset="-78"/>
              </a:rPr>
              <a:t>2</a:t>
            </a:r>
            <a:r>
              <a:rPr lang="fa-IR" altLang="en-US" baseline="30000" smtClean="0">
                <a:cs typeface="B Nazanin" panose="00000400000000000000" pitchFamily="2" charset="-78"/>
              </a:rPr>
              <a:t> </a:t>
            </a:r>
            <a:r>
              <a:rPr lang="fa-IR" altLang="en-US" smtClean="0">
                <a:cs typeface="B Nazanin" panose="00000400000000000000" pitchFamily="2" charset="-78"/>
              </a:rPr>
              <a:t>دارند ولی برای </a:t>
            </a:r>
            <a:r>
              <a:rPr lang="en-US" altLang="en-US" smtClean="0">
                <a:cs typeface="B Nazanin" panose="00000400000000000000" pitchFamily="2" charset="-78"/>
              </a:rPr>
              <a:t>n&lt;=10</a:t>
            </a:r>
            <a:r>
              <a:rPr lang="fa-IR" altLang="en-US" smtClean="0">
                <a:cs typeface="B Nazanin" panose="00000400000000000000" pitchFamily="2" charset="-78"/>
              </a:rPr>
              <a:t> روند دیگری شکل می‌گیرد.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2655888"/>
            <a:ext cx="59436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61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1304</Words>
  <Application>Microsoft Office PowerPoint</Application>
  <PresentationFormat>Widescreen</PresentationFormat>
  <Paragraphs>196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B Nazanin</vt:lpstr>
      <vt:lpstr>Calibri</vt:lpstr>
      <vt:lpstr>Calibri Light</vt:lpstr>
      <vt:lpstr>Perpetua</vt:lpstr>
      <vt:lpstr>Tahoma</vt:lpstr>
      <vt:lpstr>Times New Roman</vt:lpstr>
      <vt:lpstr>Wingdings</vt:lpstr>
      <vt:lpstr>Wingdings 2</vt:lpstr>
      <vt:lpstr>Office Theme</vt:lpstr>
      <vt:lpstr>طراحی الگوریتم</vt:lpstr>
      <vt:lpstr>PowerPoint Presentation</vt:lpstr>
      <vt:lpstr>مقدمه</vt:lpstr>
      <vt:lpstr>تحلیل پیچیدگی زمانی و مرتبه اجرایی</vt:lpstr>
      <vt:lpstr>تحلیل پیچیدگی زمانی و مرتبه اجرایی</vt:lpstr>
      <vt:lpstr>مرتبه الگوریتم</vt:lpstr>
      <vt:lpstr>مرتبه الگوریتم</vt:lpstr>
      <vt:lpstr>مرتبه الگوریتم</vt:lpstr>
      <vt:lpstr>د) مرتبه الگوریتم</vt:lpstr>
      <vt:lpstr>مرتبه الگوریتم</vt:lpstr>
      <vt:lpstr>مرتبه الگوریتم</vt:lpstr>
      <vt:lpstr>مرتبه الگوریتم</vt:lpstr>
      <vt:lpstr>مرتبه الگوریتم</vt:lpstr>
      <vt:lpstr>مرتبه الگوریتم</vt:lpstr>
      <vt:lpstr>مرتبه الگوریتم</vt:lpstr>
      <vt:lpstr>مرتبه الگوریتم</vt:lpstr>
      <vt:lpstr>مرتبه الگوریتم</vt:lpstr>
      <vt:lpstr>مرتبه الگوریتم</vt:lpstr>
      <vt:lpstr>مرتبه الگوریتم</vt:lpstr>
      <vt:lpstr>مرتبه الگوریتم</vt:lpstr>
      <vt:lpstr>مرتبه الگوریتم</vt:lpstr>
      <vt:lpstr>مرتبه الگوریتم</vt:lpstr>
      <vt:lpstr>پیچیدگی زمانی و مرتبه اجرایی</vt:lpstr>
      <vt:lpstr>پیچیدگی زمانی و مرتبه اجرایی</vt:lpstr>
      <vt:lpstr>پیچیدگی زمانی و مرتبه اجرایی</vt:lpstr>
      <vt:lpstr>پیچیدگی زمانی و مرتبه اجرایی</vt:lpstr>
      <vt:lpstr>پیچیدگی زمانی و مرتبه اجرایی</vt:lpstr>
      <vt:lpstr>پیچیدگی زمانی و مرتبه اجرایی</vt:lpstr>
      <vt:lpstr>پیچیدگی زمانی و مرتبه اجرایی</vt:lpstr>
      <vt:lpstr>پیچیدگی زمانی و مرتبه اجرایی</vt:lpstr>
      <vt:lpstr>پیچیدگی زمانی و مرتبه اجرایی</vt:lpstr>
      <vt:lpstr>پیچیدگی زمانی و مرتبه اجرایی</vt:lpstr>
      <vt:lpstr>پیچیدگی زمانی و مرتبه اجرایی</vt:lpstr>
      <vt:lpstr>پیچیدگی زمانی و مرتبه اجرایی</vt:lpstr>
      <vt:lpstr>پیچیدگی زمانی و مرتبه اجرایی</vt:lpstr>
      <vt:lpstr>پیچیدگی زمانی و مرتبه اجرایی</vt:lpstr>
      <vt:lpstr>پیچیدگی زمانی و مرتبه اجرایی</vt:lpstr>
      <vt:lpstr>پیچیدگی زمانی و مرتبه اجرایی</vt:lpstr>
      <vt:lpstr>پیچیدگی زمانی و مرتبه اجرایی</vt:lpstr>
      <vt:lpstr>پیچیدگی زمانی و مرتبه اجرایی</vt:lpstr>
      <vt:lpstr>پیچیدگی زمانی و مرتبه اجرایی</vt:lpstr>
      <vt:lpstr>پیچیدگی زمانی و مرتبه اجرایی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طراحی الگوریتم</dc:title>
  <dc:creator>reza</dc:creator>
  <cp:lastModifiedBy>reza</cp:lastModifiedBy>
  <cp:revision>1</cp:revision>
  <dcterms:created xsi:type="dcterms:W3CDTF">2020-03-10T06:08:18Z</dcterms:created>
  <dcterms:modified xsi:type="dcterms:W3CDTF">2020-03-10T06:08:57Z</dcterms:modified>
</cp:coreProperties>
</file>