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6EC37-46C4-44C4-9960-B124BA968353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41CCF-198F-49B2-B3F3-0E726BCB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88EEBC-7819-4992-B131-3BDC8283FE8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6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7CE6E5-5EF0-499F-B5ED-4D3EC45BC14D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7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0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8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BB4C-DCEB-444C-A5E3-15E47EA6703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64112-488C-4F48-BDF7-4E72FD6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co.ir/WhyHow/Contents/WhatIsCPU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0" y="1981200"/>
            <a:ext cx="7696200" cy="4876800"/>
          </a:xfrm>
          <a:prstGeom prst="rect">
            <a:avLst/>
          </a:prstGeom>
          <a:gradFill rotWithShape="0">
            <a:gsLst>
              <a:gs pos="0">
                <a:srgbClr val="FCFAF5"/>
              </a:gs>
              <a:gs pos="100000">
                <a:srgbClr val="CFB87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220200" y="0"/>
            <a:ext cx="1447800" cy="6858000"/>
          </a:xfrm>
          <a:prstGeom prst="rect">
            <a:avLst/>
          </a:prstGeom>
          <a:solidFill>
            <a:srgbClr val="B327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0" name="Text Box 29"/>
          <p:cNvSpPr txBox="1">
            <a:spLocks noChangeArrowheads="1"/>
          </p:cNvSpPr>
          <p:nvPr/>
        </p:nvSpPr>
        <p:spPr bwMode="auto">
          <a:xfrm>
            <a:off x="2209800" y="4724401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Lotus" pitchFamily="2" charset="0"/>
                <a:cs typeface="Lotus" pitchFamily="2" charset="0"/>
              </a:rPr>
              <a:t>  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2667000" y="2133601"/>
            <a:ext cx="5486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9600" b="1">
                <a:solidFill>
                  <a:srgbClr val="CC0066"/>
                </a:solidFill>
                <a:cs typeface="Titr" pitchFamily="2" charset="0"/>
              </a:rPr>
              <a:t>مبانی کامپیوتر و برنامه نویسی</a:t>
            </a:r>
            <a:endParaRPr lang="en-US" altLang="en-US" sz="9600" b="1">
              <a:solidFill>
                <a:srgbClr val="CC0066"/>
              </a:solidFill>
              <a:cs typeface="Tit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03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7EB5DA-3DD5-468D-8408-D2E2DB7E347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dirty="0" smtClean="0">
                <a:cs typeface="B Nazanin" panose="00000400000000000000" pitchFamily="2" charset="-78"/>
              </a:rPr>
              <a:t>ویژگیهای انسان در مقایسه با کامپیوتر </a:t>
            </a:r>
            <a:endParaRPr lang="en-US" altLang="en-US" dirty="0" smtClean="0">
              <a:cs typeface="B Nazanin" panose="00000400000000000000" pitchFamily="2" charset="-78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خلاقیت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تفکر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کشف راه حل جدید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اراده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انتخاب راه حل بهتر با توجه به شرایط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درک و احساس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9409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25EAE-7897-4CD7-8E05-9522CF551B1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dirty="0" smtClean="0">
                <a:cs typeface="B Nazanin" panose="00000400000000000000" pitchFamily="2" charset="-78"/>
              </a:rPr>
              <a:t>انواع کامپیوتر</a:t>
            </a:r>
            <a:endParaRPr lang="en-US" altLang="en-US" dirty="0" smtClean="0">
              <a:cs typeface="B Nazanin" panose="00000400000000000000" pitchFamily="2" charset="-78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سوپر کامپیوترها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مینی کامپیوترها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میکرو کامپیوترها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کامپیوترهای شخصی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ایستگاههای کاری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وسایل کامپیوتری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246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altLang="en-US" dirty="0" smtClean="0">
                <a:cs typeface="B Nazanin" panose="00000400000000000000" pitchFamily="2" charset="-78"/>
              </a:rPr>
              <a:t>ابر کامپیوترها </a:t>
            </a:r>
            <a:r>
              <a:rPr lang="en-US" altLang="en-US" dirty="0" smtClean="0">
                <a:cs typeface="B Nazanin" panose="00000400000000000000" pitchFamily="2" charset="-78"/>
              </a:rPr>
              <a:t>(Super Computers)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04938" y="2357438"/>
            <a:ext cx="9296401" cy="4114800"/>
          </a:xfrm>
        </p:spPr>
        <p:txBody>
          <a:bodyPr/>
          <a:lstStyle/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سریعترین، قدرتمندترین و گرانترین کامپیوترهای موجود</a:t>
            </a:r>
            <a:endParaRPr lang="en-US" altLang="en-US" smtClean="0">
              <a:cs typeface="B Nazanin" panose="00000400000000000000" pitchFamily="2" charset="-78"/>
            </a:endParaRPr>
          </a:p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کاربرد در زمینه های تحقیقاتی، فضایی، هواشناسی، شبیه سازیها</a:t>
            </a:r>
            <a:endParaRPr lang="en-US" altLang="en-US" smtClean="0">
              <a:cs typeface="B Nazanin" panose="00000400000000000000" pitchFamily="2" charset="-78"/>
            </a:endParaRPr>
          </a:p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سریعترین آنها داری سرعتی در حدود 36 ترافلاپس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(Tera FLOPS)</a:t>
            </a:r>
          </a:p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هر ترافلاپس معادل هزار میلیارد محاسبه در ثانیه</a:t>
            </a:r>
            <a:endParaRPr lang="en-US" altLang="en-US" smtClean="0">
              <a:cs typeface="B Nazanin" panose="00000400000000000000" pitchFamily="2" charset="-78"/>
            </a:endParaRPr>
          </a:p>
          <a:p>
            <a:pPr lvl="1" algn="r" rt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Blue Gene</a:t>
            </a:r>
            <a:r>
              <a:rPr lang="ar-SA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mtClean="0">
                <a:cs typeface="B Nazanin" panose="00000400000000000000" pitchFamily="2" charset="-78"/>
              </a:rPr>
              <a:t>شامل 130 هزار پردازشگر در مساحتی به اندازه نصف زمین تنیس</a:t>
            </a:r>
            <a:endParaRPr lang="en-US" altLang="en-US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en-US" altLang="en-US" smtClean="0">
              <a:cs typeface="B Nazanin" panose="00000400000000000000" pitchFamily="2" charset="-78"/>
            </a:endParaRPr>
          </a:p>
          <a:p>
            <a:pPr algn="r" rtl="1"/>
            <a:endParaRPr lang="en-US" altLang="en-US">
              <a:cs typeface="B Nazanin" panose="00000400000000000000" pitchFamily="2" charset="-7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9BF944-6086-406B-B367-D6AD967FDA6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160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altLang="en-US" dirty="0" smtClean="0">
                <a:cs typeface="B Nazanin" panose="00000400000000000000" pitchFamily="2" charset="-78"/>
              </a:rPr>
              <a:t>کامپیوترهای بزرگ </a:t>
            </a:r>
            <a:r>
              <a:rPr lang="en-US" altLang="en-US" dirty="0" smtClean="0">
                <a:cs typeface="B Nazanin" panose="00000400000000000000" pitchFamily="2" charset="-78"/>
              </a:rPr>
              <a:t>(Main Frames)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قدرت و سرعت زیادی در</a:t>
            </a:r>
            <a:r>
              <a:rPr lang="en-US" altLang="en-US" smtClean="0">
                <a:cs typeface="B Nazanin" panose="00000400000000000000" pitchFamily="2" charset="-78"/>
              </a:rPr>
              <a:t>  </a:t>
            </a:r>
            <a:r>
              <a:rPr lang="ar-SA" altLang="en-US" smtClean="0">
                <a:cs typeface="B Nazanin" panose="00000400000000000000" pitchFamily="2" charset="-78"/>
              </a:rPr>
              <a:t>پردازش حجم زیادی از داده ها دارد.</a:t>
            </a:r>
            <a:endParaRPr lang="en-US" altLang="en-US" smtClean="0">
              <a:cs typeface="B Nazanin" panose="00000400000000000000" pitchFamily="2" charset="-78"/>
            </a:endParaRPr>
          </a:p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مناسب برای یک سازمان بزرگ</a:t>
            </a:r>
            <a:endParaRPr lang="en-US" altLang="en-US" smtClean="0">
              <a:cs typeface="B Nazanin" panose="00000400000000000000" pitchFamily="2" charset="-78"/>
            </a:endParaRPr>
          </a:p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می تواند تا هزاران کاربر</a:t>
            </a:r>
            <a:r>
              <a:rPr lang="en-US" altLang="en-US" smtClean="0">
                <a:cs typeface="B Nazanin" panose="00000400000000000000" pitchFamily="2" charset="-78"/>
              </a:rPr>
              <a:t>  </a:t>
            </a:r>
            <a:r>
              <a:rPr lang="ar-SA" altLang="en-US" smtClean="0">
                <a:cs typeface="B Nazanin" panose="00000400000000000000" pitchFamily="2" charset="-78"/>
              </a:rPr>
              <a:t>را پشتیبانی نماید.</a:t>
            </a:r>
            <a:endParaRPr lang="en-US" altLang="en-US" smtClean="0">
              <a:cs typeface="B Nazanin" panose="00000400000000000000" pitchFamily="2" charset="-78"/>
            </a:endParaRPr>
          </a:p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دارای قیمت نسبتا بالا</a:t>
            </a:r>
            <a:endParaRPr lang="en-US" altLang="en-US" smtClean="0">
              <a:cs typeface="B Nazanin" panose="00000400000000000000" pitchFamily="2" charset="-78"/>
            </a:endParaRPr>
          </a:p>
          <a:p>
            <a:pPr algn="r" rtl="1"/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29394-7D65-413F-A7A1-0B2CF758A93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561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sz="4000">
                <a:cs typeface="B Nazanin" panose="00000400000000000000" pitchFamily="2" charset="-78"/>
              </a:rPr>
              <a:t>کامپیوترهای کوچک </a:t>
            </a:r>
            <a:r>
              <a:rPr lang="en-US" altLang="en-US" sz="4000">
                <a:cs typeface="B Nazanin" panose="00000400000000000000" pitchFamily="2" charset="-78"/>
              </a:rPr>
              <a:t>(Mini Computers)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14600" y="2362200"/>
            <a:ext cx="7772400" cy="4114800"/>
          </a:xfrm>
        </p:spPr>
        <p:txBody>
          <a:bodyPr/>
          <a:lstStyle/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قدرت و سرعت نسبتا زیادی در</a:t>
            </a:r>
            <a:r>
              <a:rPr lang="en-US" altLang="en-US" smtClean="0">
                <a:cs typeface="B Nazanin" panose="00000400000000000000" pitchFamily="2" charset="-78"/>
              </a:rPr>
              <a:t>  </a:t>
            </a:r>
            <a:r>
              <a:rPr lang="ar-SA" altLang="en-US" smtClean="0">
                <a:cs typeface="B Nazanin" panose="00000400000000000000" pitchFamily="2" charset="-78"/>
              </a:rPr>
              <a:t>پردازش داده ها دارد.</a:t>
            </a:r>
            <a:endParaRPr lang="en-US" altLang="en-US" smtClean="0">
              <a:cs typeface="B Nazanin" panose="00000400000000000000" pitchFamily="2" charset="-78"/>
            </a:endParaRPr>
          </a:p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مناسب برای یک سازمان کوچک</a:t>
            </a:r>
            <a:endParaRPr lang="en-US" altLang="en-US" smtClean="0">
              <a:cs typeface="B Nazanin" panose="00000400000000000000" pitchFamily="2" charset="-78"/>
            </a:endParaRPr>
          </a:p>
          <a:p>
            <a:pPr lvl="1" algn="r" rtl="1"/>
            <a:r>
              <a:rPr lang="ar-SA" altLang="en-US" smtClean="0">
                <a:cs typeface="B Nazanin" panose="00000400000000000000" pitchFamily="2" charset="-78"/>
              </a:rPr>
              <a:t>می تواند تا صدها کاربر</a:t>
            </a:r>
            <a:r>
              <a:rPr lang="en-US" altLang="en-US" smtClean="0">
                <a:cs typeface="B Nazanin" panose="00000400000000000000" pitchFamily="2" charset="-78"/>
              </a:rPr>
              <a:t>  </a:t>
            </a:r>
            <a:r>
              <a:rPr lang="ar-SA" altLang="en-US" smtClean="0">
                <a:cs typeface="B Nazanin" panose="00000400000000000000" pitchFamily="2" charset="-78"/>
              </a:rPr>
              <a:t>را پشتیبانی نماید.</a:t>
            </a:r>
            <a:endParaRPr lang="en-US" altLang="en-US" smtClean="0">
              <a:cs typeface="B Nazanin" panose="00000400000000000000" pitchFamily="2" charset="-78"/>
            </a:endParaRPr>
          </a:p>
          <a:p>
            <a:pPr algn="r" rtl="1"/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B4D579-05F0-429A-A0E9-2C9569D09A8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561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1" y="214314"/>
            <a:ext cx="8181975" cy="1462087"/>
          </a:xfrm>
        </p:spPr>
        <p:txBody>
          <a:bodyPr/>
          <a:lstStyle/>
          <a:p>
            <a:r>
              <a:rPr lang="ar-SA" altLang="en-US" sz="4000">
                <a:cs typeface="B Nazanin" panose="00000400000000000000" pitchFamily="2" charset="-78"/>
              </a:rPr>
              <a:t>کامپیوترهای شخصی </a:t>
            </a:r>
            <a:r>
              <a:rPr lang="en-US" altLang="en-US" sz="4000">
                <a:cs typeface="B Nazanin" panose="00000400000000000000" pitchFamily="2" charset="-78"/>
              </a:rPr>
              <a:t>(Micro Computers )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 rtl="1"/>
            <a:r>
              <a:rPr lang="ar-SA" altLang="en-US" sz="3200">
                <a:cs typeface="B Nazanin" panose="00000400000000000000" pitchFamily="2" charset="-78"/>
              </a:rPr>
              <a:t>قدرت پردازشی کمتر</a:t>
            </a:r>
            <a:endParaRPr lang="en-US" altLang="en-US" sz="3200">
              <a:cs typeface="B Nazanin" panose="00000400000000000000" pitchFamily="2" charset="-78"/>
            </a:endParaRPr>
          </a:p>
          <a:p>
            <a:pPr lvl="1" algn="r" rtl="1"/>
            <a:r>
              <a:rPr lang="ar-SA" altLang="en-US" sz="3200">
                <a:cs typeface="B Nazanin" panose="00000400000000000000" pitchFamily="2" charset="-78"/>
              </a:rPr>
              <a:t>قیمت پایین تر</a:t>
            </a:r>
            <a:endParaRPr lang="en-US" altLang="en-US" sz="3200">
              <a:cs typeface="B Nazanin" panose="00000400000000000000" pitchFamily="2" charset="-78"/>
            </a:endParaRPr>
          </a:p>
          <a:p>
            <a:pPr lvl="1" algn="r" rtl="1"/>
            <a:r>
              <a:rPr lang="ar-SA" altLang="en-US" sz="3200">
                <a:cs typeface="B Nazanin" panose="00000400000000000000" pitchFamily="2" charset="-78"/>
              </a:rPr>
              <a:t>مناسب برای استفاده شخصی ( در خانه یا اداره)</a:t>
            </a:r>
            <a:endParaRPr lang="en-US" altLang="en-US" sz="3200">
              <a:cs typeface="B Nazanin" panose="00000400000000000000" pitchFamily="2" charset="-78"/>
            </a:endParaRPr>
          </a:p>
          <a:p>
            <a:pPr algn="r" rtl="1"/>
            <a:endParaRPr lang="en-US" altLang="en-US" sz="3600">
              <a:cs typeface="B Nazanin" panose="00000400000000000000" pitchFamily="2" charset="-7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E32DEF-34E3-476D-A15A-701C099319E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931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>
                <a:latin typeface="Times New Roman" panose="02020603050405020304" pitchFamily="18" charset="0"/>
                <a:cs typeface="B Nazanin" panose="00000400000000000000" pitchFamily="2" charset="-78"/>
              </a:rPr>
              <a:t>کامپیوتر های قدیمی</a:t>
            </a:r>
            <a:endParaRPr lang="en-US" altLang="en-US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D31361-C030-4DE2-8D0B-00A13E32407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21508" name="Content Placeholder 4" descr="ol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2078039"/>
            <a:ext cx="6653212" cy="4441825"/>
          </a:xfrm>
        </p:spPr>
      </p:pic>
    </p:spTree>
    <p:extLst>
      <p:ext uri="{BB962C8B-B14F-4D97-AF65-F5344CB8AC3E}">
        <p14:creationId xmlns:p14="http://schemas.microsoft.com/office/powerpoint/2010/main" val="20902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61CF7D-D0B0-4090-BB70-286220AD0BE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094289" y="2051050"/>
            <a:ext cx="459422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cs typeface="B Nazanin" panose="00000400000000000000" pitchFamily="2" charset="-78"/>
              </a:rPr>
              <a:t>سخت افزار چیست</a:t>
            </a:r>
            <a:r>
              <a:rPr lang="fa-IR" altLang="en-US" sz="3600" b="1">
                <a:solidFill>
                  <a:srgbClr val="060604"/>
                </a:solidFill>
                <a:cs typeface="B Nazanin" panose="00000400000000000000" pitchFamily="2" charset="-78"/>
              </a:rPr>
              <a:t>؟</a:t>
            </a:r>
            <a:endParaRPr lang="en-US" altLang="en-US" sz="3600" b="1">
              <a:solidFill>
                <a:srgbClr val="060604"/>
              </a:solidFill>
              <a:cs typeface="B Nazanin" panose="00000400000000000000" pitchFamily="2" charset="-78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524001" y="2895600"/>
            <a:ext cx="81645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>
                <a:latin typeface="Times New Roman" panose="02020603050405020304" pitchFamily="18" charset="0"/>
                <a:cs typeface="B Nazanin" panose="00000400000000000000" pitchFamily="2" charset="-78"/>
              </a:rPr>
              <a:t>سخت افزار عبارت است از تجهیزات فیزیکی که سیستم کامپیوتری را تشکیل می دهند.</a:t>
            </a:r>
            <a:endParaRPr lang="en-US" altLang="en-US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7064375" y="977900"/>
            <a:ext cx="300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4400">
                <a:solidFill>
                  <a:schemeClr val="tx2"/>
                </a:solidFill>
                <a:latin typeface="B Nazanin,Bold"/>
                <a:cs typeface="B Nazanin" panose="00000400000000000000" pitchFamily="2" charset="-78"/>
              </a:rPr>
              <a:t>اجزای کامپیوتر:</a:t>
            </a:r>
            <a:endParaRPr lang="en-US" altLang="en-US" sz="440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6477000" y="4014788"/>
            <a:ext cx="3219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cs typeface="B Nazanin" panose="00000400000000000000" pitchFamily="2" charset="-78"/>
              </a:rPr>
              <a:t>نرم افزار چیست؟</a:t>
            </a:r>
            <a:endParaRPr lang="en-US" altLang="en-US" sz="3600" b="1">
              <a:cs typeface="B Nazanin" panose="00000400000000000000" pitchFamily="2" charset="-78"/>
            </a:endParaRP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762001" y="4859338"/>
            <a:ext cx="10467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800">
                <a:latin typeface="Times New Roman" panose="02020603050405020304" pitchFamily="18" charset="0"/>
                <a:cs typeface="B Nazanin" panose="00000400000000000000" pitchFamily="2" charset="-78"/>
              </a:rPr>
              <a:t>نرم افزار یا برنامه های کامپیوتری دستورالملهایی هستند که باعث کارکردن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800">
                <a:latin typeface="Times New Roman" panose="02020603050405020304" pitchFamily="18" charset="0"/>
                <a:cs typeface="B Nazanin" panose="00000400000000000000" pitchFamily="2" charset="-78"/>
              </a:rPr>
              <a:t>سخت افزار می شود.</a:t>
            </a:r>
            <a:endParaRPr lang="en-US" altLang="en-US" sz="280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6953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A98D05-B790-499D-BA6E-1FAED1B2B8A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828801" y="1524000"/>
            <a:ext cx="862171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/>
            </a:r>
            <a:br>
              <a:rPr lang="fa-IR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</a:br>
            <a:r>
              <a:rPr lang="ar-SA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ارتبا</a:t>
            </a:r>
            <a:r>
              <a:rPr lang="fa-IR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ط </a:t>
            </a:r>
            <a:r>
              <a:rPr lang="ar-SA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باكامپيوترودستگاه‌هاي جانبي</a:t>
            </a:r>
            <a:r>
              <a:rPr lang="fa-IR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 آ</a:t>
            </a:r>
            <a:r>
              <a:rPr lang="ar-SA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ن</a:t>
            </a:r>
            <a:r>
              <a:rPr lang="en-US" altLang="en-US" sz="5400">
                <a:solidFill>
                  <a:schemeClr val="tx2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altLang="en-US" sz="5400">
                <a:solidFill>
                  <a:srgbClr val="CC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/>
            </a:r>
            <a:br>
              <a:rPr lang="fa-IR" altLang="en-US" sz="5400">
                <a:solidFill>
                  <a:srgbClr val="CC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</a:br>
            <a:r>
              <a:rPr lang="en-US" altLang="zh-CN" sz="5400" b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B Lotus" panose="00000400000000000000" pitchFamily="2" charset="-78"/>
              </a:rPr>
              <a:t/>
            </a:r>
            <a:br>
              <a:rPr lang="en-US" altLang="zh-CN" sz="5400" b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B Lotus" panose="00000400000000000000" pitchFamily="2" charset="-78"/>
              </a:rPr>
            </a:br>
            <a:endParaRPr lang="en-US" altLang="en-US" sz="5400" b="1">
              <a:solidFill>
                <a:schemeClr val="tx2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3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17B977-99DA-4A66-8004-52558B2BA41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8557" y="2000517"/>
            <a:ext cx="77724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ar-SA" altLang="en-US" sz="4000" b="1" i="1" dirty="0">
                <a:solidFill>
                  <a:srgbClr val="CC0066"/>
                </a:solidFill>
                <a:cs typeface="B Nazanin" panose="00000400000000000000" pitchFamily="2" charset="-78"/>
              </a:rPr>
              <a:t>واحدهاي مختلف كامپيوتر</a:t>
            </a:r>
            <a:r>
              <a:rPr lang="fa-IR" altLang="en-US" sz="4000" b="1" i="1" dirty="0">
                <a:solidFill>
                  <a:srgbClr val="CC0066"/>
                </a:solidFill>
                <a:cs typeface="B Nazanin" panose="00000400000000000000" pitchFamily="2" charset="-78"/>
              </a:rPr>
              <a:t/>
            </a:r>
            <a:br>
              <a:rPr lang="fa-IR" altLang="en-US" sz="4000" b="1" i="1" dirty="0">
                <a:solidFill>
                  <a:srgbClr val="CC0066"/>
                </a:solidFill>
                <a:cs typeface="B Nazanin" panose="00000400000000000000" pitchFamily="2" charset="-78"/>
              </a:rPr>
            </a:br>
            <a:r>
              <a:rPr lang="en-US" altLang="en-US" sz="4000" b="1" i="1" dirty="0">
                <a:solidFill>
                  <a:srgbClr val="CC0066"/>
                </a:solidFill>
                <a:cs typeface="B Nazanin" panose="00000400000000000000" pitchFamily="2" charset="-78"/>
              </a:rPr>
              <a:t/>
            </a:r>
            <a:br>
              <a:rPr lang="en-US" altLang="en-US" sz="4000" b="1" i="1" dirty="0">
                <a:solidFill>
                  <a:srgbClr val="CC0066"/>
                </a:solidFill>
                <a:cs typeface="B Nazanin" panose="00000400000000000000" pitchFamily="2" charset="-78"/>
              </a:rPr>
            </a:br>
            <a:r>
              <a:rPr lang="fa-IR" altLang="en-US" sz="4000" i="1" dirty="0">
                <a:cs typeface="B Nazanin" panose="00000400000000000000" pitchFamily="2" charset="-78"/>
              </a:rPr>
              <a:t>    </a:t>
            </a:r>
            <a:r>
              <a:rPr lang="ar-SA" altLang="en-US" sz="4000" i="1" dirty="0">
                <a:cs typeface="B Nazanin" panose="00000400000000000000" pitchFamily="2" charset="-78"/>
              </a:rPr>
              <a:t>واحد حافظه</a:t>
            </a:r>
            <a:r>
              <a:rPr lang="fa-IR" altLang="en-US" sz="4000" i="1" dirty="0">
                <a:cs typeface="B Nazanin" panose="00000400000000000000" pitchFamily="2" charset="-78"/>
              </a:rPr>
              <a:t>  </a:t>
            </a:r>
            <a:r>
              <a:rPr lang="en-US" altLang="en-US" sz="4000" i="1" dirty="0">
                <a:cs typeface="B Nazanin" panose="00000400000000000000" pitchFamily="2" charset="-78"/>
              </a:rPr>
              <a:t/>
            </a:r>
            <a:br>
              <a:rPr lang="en-US" altLang="en-US" sz="4000" i="1" dirty="0">
                <a:cs typeface="B Nazanin" panose="00000400000000000000" pitchFamily="2" charset="-78"/>
              </a:rPr>
            </a:br>
            <a:r>
              <a:rPr lang="fa-IR" altLang="en-US" sz="4000" i="1" dirty="0">
                <a:cs typeface="B Nazanin" panose="00000400000000000000" pitchFamily="2" charset="-78"/>
              </a:rPr>
              <a:t>    </a:t>
            </a:r>
            <a:r>
              <a:rPr lang="ar-SA" altLang="en-US" sz="4000" i="1" dirty="0">
                <a:cs typeface="B Nazanin" panose="00000400000000000000" pitchFamily="2" charset="-78"/>
              </a:rPr>
              <a:t>واحد پردازنده مركزي </a:t>
            </a:r>
            <a:r>
              <a:rPr lang="fa-IR" altLang="en-US" sz="4000" i="1" dirty="0">
                <a:cs typeface="B Nazanin" panose="00000400000000000000" pitchFamily="2" charset="-78"/>
              </a:rPr>
              <a:t> </a:t>
            </a:r>
            <a:r>
              <a:rPr lang="en-US" altLang="en-US" sz="4000" i="1" dirty="0">
                <a:cs typeface="B Nazanin" panose="00000400000000000000" pitchFamily="2" charset="-78"/>
              </a:rPr>
              <a:t/>
            </a:r>
            <a:br>
              <a:rPr lang="en-US" altLang="en-US" sz="4000" i="1" dirty="0">
                <a:cs typeface="B Nazanin" panose="00000400000000000000" pitchFamily="2" charset="-78"/>
              </a:rPr>
            </a:br>
            <a:r>
              <a:rPr lang="fa-IR" altLang="en-US" sz="4000" i="1" dirty="0">
                <a:cs typeface="B Nazanin" panose="00000400000000000000" pitchFamily="2" charset="-78"/>
              </a:rPr>
              <a:t>    </a:t>
            </a:r>
            <a:r>
              <a:rPr lang="ar-SA" altLang="en-US" sz="4000" i="1" dirty="0">
                <a:cs typeface="B Nazanin" panose="00000400000000000000" pitchFamily="2" charset="-78"/>
              </a:rPr>
              <a:t>دستگاه</a:t>
            </a:r>
            <a:r>
              <a:rPr lang="ar-SA" altLang="en-US" sz="4000" i="1" dirty="0"/>
              <a:t>‌</a:t>
            </a:r>
            <a:r>
              <a:rPr lang="ar-SA" altLang="en-US" sz="4000" i="1" dirty="0">
                <a:cs typeface="B Nazanin" panose="00000400000000000000" pitchFamily="2" charset="-78"/>
              </a:rPr>
              <a:t>هاي ورودي </a:t>
            </a:r>
            <a:r>
              <a:rPr lang="en-US" altLang="en-US" sz="4000" i="1" dirty="0">
                <a:cs typeface="B Nazanin" panose="00000400000000000000" pitchFamily="2" charset="-78"/>
              </a:rPr>
              <a:t/>
            </a:r>
            <a:br>
              <a:rPr lang="en-US" altLang="en-US" sz="4000" i="1" dirty="0">
                <a:cs typeface="B Nazanin" panose="00000400000000000000" pitchFamily="2" charset="-78"/>
              </a:rPr>
            </a:br>
            <a:r>
              <a:rPr lang="fa-IR" altLang="en-US" sz="4000" i="1" dirty="0">
                <a:cs typeface="B Nazanin" panose="00000400000000000000" pitchFamily="2" charset="-78"/>
              </a:rPr>
              <a:t>    </a:t>
            </a:r>
            <a:r>
              <a:rPr lang="ar-SA" altLang="en-US" sz="4000" i="1" dirty="0">
                <a:cs typeface="B Nazanin" panose="00000400000000000000" pitchFamily="2" charset="-78"/>
              </a:rPr>
              <a:t>دستگاه</a:t>
            </a:r>
            <a:r>
              <a:rPr lang="ar-SA" altLang="en-US" sz="4000" i="1" dirty="0"/>
              <a:t>‌</a:t>
            </a:r>
            <a:r>
              <a:rPr lang="ar-SA" altLang="en-US" sz="4000" i="1" dirty="0">
                <a:cs typeface="B Nazanin" panose="00000400000000000000" pitchFamily="2" charset="-78"/>
              </a:rPr>
              <a:t>هاي خروجي</a:t>
            </a:r>
            <a:r>
              <a:rPr lang="fa-IR" altLang="en-US" sz="4000" i="1" dirty="0">
                <a:cs typeface="B Nazanin" panose="00000400000000000000" pitchFamily="2" charset="-78"/>
              </a:rPr>
              <a:t> </a:t>
            </a:r>
            <a:r>
              <a:rPr lang="ar-SA" altLang="en-US" sz="4000" i="1" dirty="0">
                <a:cs typeface="B Nazanin" panose="00000400000000000000" pitchFamily="2" charset="-78"/>
              </a:rPr>
              <a:t/>
            </a:r>
            <a:br>
              <a:rPr lang="ar-SA" altLang="en-US" sz="4000" i="1" dirty="0">
                <a:cs typeface="B Nazanin" panose="00000400000000000000" pitchFamily="2" charset="-78"/>
              </a:rPr>
            </a:br>
            <a:endParaRPr lang="en-US" altLang="en-US" sz="4000" i="1" dirty="0">
              <a:cs typeface="B Nazanin" panose="00000400000000000000" pitchFamily="2" charset="-78"/>
            </a:endParaRPr>
          </a:p>
        </p:txBody>
      </p:sp>
      <p:pic>
        <p:nvPicPr>
          <p:cNvPr id="24580" name="Picture 4" descr="HardWare1_r6_c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9" y="3457574"/>
            <a:ext cx="41148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1392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0" y="2928"/>
              <a:ext cx="5760" cy="139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E6D8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3352800" y="990601"/>
            <a:ext cx="731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0033CC"/>
                </a:solidFill>
                <a:cs typeface="Nazanin" pitchFamily="2" charset="0"/>
              </a:rPr>
              <a:t>  </a:t>
            </a:r>
            <a:r>
              <a:rPr lang="fa-IR" altLang="en-US" sz="1800" b="1">
                <a:solidFill>
                  <a:srgbClr val="0033CC"/>
                </a:solidFill>
                <a:cs typeface="B Titr" panose="00000700000000000000" pitchFamily="2" charset="-78"/>
              </a:rPr>
              <a:t>جایگاه این درس در رشته مهندسی کامپیوتر</a:t>
            </a:r>
            <a:r>
              <a:rPr lang="en-US" altLang="en-US" sz="1800" b="1">
                <a:solidFill>
                  <a:srgbClr val="0033CC"/>
                </a:solidFill>
                <a:cs typeface="B Titr" panose="00000700000000000000" pitchFamily="2" charset="-78"/>
              </a:rPr>
              <a:t> </a:t>
            </a:r>
            <a:r>
              <a:rPr lang="fa-IR" altLang="en-US" sz="1800" b="1">
                <a:solidFill>
                  <a:srgbClr val="0033CC"/>
                </a:solidFill>
                <a:cs typeface="B Titr" panose="00000700000000000000" pitchFamily="2" charset="-78"/>
              </a:rPr>
              <a:t>و فناوری </a:t>
            </a:r>
            <a:endParaRPr lang="en-US" altLang="en-US" sz="1800" b="1">
              <a:solidFill>
                <a:srgbClr val="3366CC"/>
              </a:solidFill>
              <a:cs typeface="B Titr" panose="00000700000000000000" pitchFamily="2" charset="-78"/>
            </a:endParaRPr>
          </a:p>
        </p:txBody>
      </p:sp>
      <p:sp>
        <p:nvSpPr>
          <p:cNvPr id="677897" name="Text Box 9"/>
          <p:cNvSpPr txBox="1">
            <a:spLocks noChangeArrowheads="1"/>
          </p:cNvSpPr>
          <p:nvPr/>
        </p:nvSpPr>
        <p:spPr bwMode="auto">
          <a:xfrm>
            <a:off x="1524000" y="2133600"/>
            <a:ext cx="9144000" cy="41529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800" b="1">
                <a:solidFill>
                  <a:srgbClr val="009900"/>
                </a:solidFill>
                <a:cs typeface="B Lotus" panose="00000400000000000000" pitchFamily="2" charset="-78"/>
              </a:rPr>
              <a:t>این درس اولین درس دانشگاهی رشته می باشد و نقطه شروعی برای ورود به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800" b="1">
                <a:solidFill>
                  <a:srgbClr val="009900"/>
                </a:solidFill>
                <a:cs typeface="B Lotus" panose="00000400000000000000" pitchFamily="2" charset="-78"/>
              </a:rPr>
              <a:t> دنیای جالب برنامه نویسی و علم و فن کامپیوتر هست . بنابراین یاد گیری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800" b="1">
                <a:solidFill>
                  <a:srgbClr val="009900"/>
                </a:solidFill>
                <a:cs typeface="B Lotus" panose="00000400000000000000" pitchFamily="2" charset="-78"/>
              </a:rPr>
              <a:t> اصول اولیه برنامه نویسی در این درس از جایگاه ویژه ای برخوردار است.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800" b="1">
                <a:solidFill>
                  <a:srgbClr val="009900"/>
                </a:solidFill>
                <a:cs typeface="B Lotus" panose="00000400000000000000" pitchFamily="2" charset="-78"/>
              </a:rPr>
              <a:t>این درس پایه و اساس برنامه نویسی که جزء اصول این رشته می باشد را به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800" b="1">
                <a:solidFill>
                  <a:srgbClr val="009900"/>
                </a:solidFill>
                <a:cs typeface="B Lotus" panose="00000400000000000000" pitchFamily="2" charset="-78"/>
              </a:rPr>
              <a:t> فرگیران یاد می دهد .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800" b="1">
                <a:solidFill>
                  <a:srgbClr val="009900"/>
                </a:solidFill>
                <a:cs typeface="B Lotus" panose="00000400000000000000" pitchFamily="2" charset="-78"/>
              </a:rPr>
              <a:t>بنابراین یادگیری دقیق این درس به همراه ارائه پروژه های عملی که لازمه این درس می باشد جزء اهم مسائل می باشد .</a:t>
            </a:r>
            <a:endParaRPr lang="en-US" altLang="en-US" sz="2800" b="1">
              <a:solidFill>
                <a:srgbClr val="0099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1652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50541F-8E5E-451D-B86D-E8AFB4B5343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1905000" y="9906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zh-CN">
                <a:solidFill>
                  <a:srgbClr val="0000FF"/>
                </a:solidFill>
              </a:rPr>
              <a:t>              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3901370" y="5635567"/>
            <a:ext cx="405271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zh-CN" sz="280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ارتباط قسمت</a:t>
            </a:r>
            <a:r>
              <a:rPr lang="ar-SA" altLang="zh-CN" sz="280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‌</a:t>
            </a:r>
            <a:r>
              <a:rPr lang="ar-SA" altLang="zh-CN" sz="280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هاي مختلف كامپيوتر</a:t>
            </a:r>
            <a:r>
              <a:rPr lang="en-US" altLang="zh-CN" sz="240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altLang="zh-CN" sz="240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  <a:cs typeface="B Nazanin" panose="00000400000000000000" pitchFamily="2" charset="-7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25605" name="Group 12"/>
          <p:cNvGrpSpPr>
            <a:grpSpLocks/>
          </p:cNvGrpSpPr>
          <p:nvPr/>
        </p:nvGrpSpPr>
        <p:grpSpPr bwMode="auto">
          <a:xfrm>
            <a:off x="3124200" y="609601"/>
            <a:ext cx="5600700" cy="4659313"/>
            <a:chOff x="2557" y="5184"/>
            <a:chExt cx="6803" cy="6329"/>
          </a:xfrm>
        </p:grpSpPr>
        <p:grpSp>
          <p:nvGrpSpPr>
            <p:cNvPr id="25607" name="Group 13"/>
            <p:cNvGrpSpPr>
              <a:grpSpLocks/>
            </p:cNvGrpSpPr>
            <p:nvPr/>
          </p:nvGrpSpPr>
          <p:grpSpPr bwMode="auto">
            <a:xfrm>
              <a:off x="2557" y="5320"/>
              <a:ext cx="6803" cy="6193"/>
              <a:chOff x="1296" y="1728"/>
              <a:chExt cx="6803" cy="6193"/>
            </a:xfrm>
          </p:grpSpPr>
          <p:grpSp>
            <p:nvGrpSpPr>
              <p:cNvPr id="25616" name="Group 14"/>
              <p:cNvGrpSpPr>
                <a:grpSpLocks/>
              </p:cNvGrpSpPr>
              <p:nvPr/>
            </p:nvGrpSpPr>
            <p:grpSpPr bwMode="auto">
              <a:xfrm>
                <a:off x="1296" y="4793"/>
                <a:ext cx="6803" cy="1414"/>
                <a:chOff x="2448" y="6138"/>
                <a:chExt cx="11925" cy="2268"/>
              </a:xfrm>
            </p:grpSpPr>
            <p:sp>
              <p:nvSpPr>
                <p:cNvPr id="25636" name="Rectangle 15"/>
                <p:cNvSpPr>
                  <a:spLocks noChangeArrowheads="1"/>
                </p:cNvSpPr>
                <p:nvPr/>
              </p:nvSpPr>
              <p:spPr bwMode="auto">
                <a:xfrm>
                  <a:off x="2448" y="6138"/>
                  <a:ext cx="1701" cy="2268"/>
                </a:xfrm>
                <a:prstGeom prst="rect">
                  <a:avLst/>
                </a:prstGeom>
                <a:solidFill>
                  <a:schemeClr val="bg2">
                    <a:alpha val="49019"/>
                  </a:schemeClr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637" name="Rectangle 16"/>
                <p:cNvSpPr>
                  <a:spLocks noChangeArrowheads="1"/>
                </p:cNvSpPr>
                <p:nvPr/>
              </p:nvSpPr>
              <p:spPr bwMode="auto">
                <a:xfrm>
                  <a:off x="12672" y="6138"/>
                  <a:ext cx="1701" cy="2268"/>
                </a:xfrm>
                <a:prstGeom prst="rect">
                  <a:avLst/>
                </a:prstGeom>
                <a:solidFill>
                  <a:schemeClr val="bg2">
                    <a:alpha val="49019"/>
                  </a:schemeClr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5617" name="Rectangle 17"/>
              <p:cNvSpPr>
                <a:spLocks noChangeArrowheads="1"/>
              </p:cNvSpPr>
              <p:nvPr/>
            </p:nvSpPr>
            <p:spPr bwMode="auto">
              <a:xfrm>
                <a:off x="3084" y="1728"/>
                <a:ext cx="3235" cy="45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18" name="Rectangle 18"/>
              <p:cNvSpPr>
                <a:spLocks noChangeArrowheads="1"/>
              </p:cNvSpPr>
              <p:nvPr/>
            </p:nvSpPr>
            <p:spPr bwMode="auto">
              <a:xfrm>
                <a:off x="3245" y="1930"/>
                <a:ext cx="2910" cy="2827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19" name="Rectangle 19" descr="Light upward diagonal"/>
              <p:cNvSpPr>
                <a:spLocks noChangeArrowheads="1"/>
              </p:cNvSpPr>
              <p:nvPr/>
            </p:nvSpPr>
            <p:spPr bwMode="auto">
              <a:xfrm>
                <a:off x="3406" y="3497"/>
                <a:ext cx="2587" cy="106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20" name="Rectangle 20"/>
              <p:cNvSpPr>
                <a:spLocks noChangeArrowheads="1"/>
              </p:cNvSpPr>
              <p:nvPr/>
            </p:nvSpPr>
            <p:spPr bwMode="auto">
              <a:xfrm>
                <a:off x="3404" y="4913"/>
                <a:ext cx="2587" cy="10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21" name="Rectangle 21"/>
              <p:cNvSpPr>
                <a:spLocks noChangeArrowheads="1"/>
              </p:cNvSpPr>
              <p:nvPr/>
            </p:nvSpPr>
            <p:spPr bwMode="auto">
              <a:xfrm>
                <a:off x="3405" y="6860"/>
                <a:ext cx="2587" cy="10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22" name="Line 22"/>
              <p:cNvSpPr>
                <a:spLocks noChangeShapeType="1"/>
              </p:cNvSpPr>
              <p:nvPr/>
            </p:nvSpPr>
            <p:spPr bwMode="auto">
              <a:xfrm>
                <a:off x="2269" y="5456"/>
                <a:ext cx="1132" cy="0"/>
              </a:xfrm>
              <a:prstGeom prst="line">
                <a:avLst/>
              </a:prstGeom>
              <a:noFill/>
              <a:ln w="4445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Line 23"/>
              <p:cNvSpPr>
                <a:spLocks noChangeShapeType="1"/>
              </p:cNvSpPr>
              <p:nvPr/>
            </p:nvSpPr>
            <p:spPr bwMode="auto">
              <a:xfrm>
                <a:off x="5990" y="5456"/>
                <a:ext cx="1132" cy="0"/>
              </a:xfrm>
              <a:prstGeom prst="line">
                <a:avLst/>
              </a:prstGeom>
              <a:noFill/>
              <a:ln w="41275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Line 24"/>
              <p:cNvSpPr>
                <a:spLocks noChangeShapeType="1"/>
              </p:cNvSpPr>
              <p:nvPr/>
            </p:nvSpPr>
            <p:spPr bwMode="auto">
              <a:xfrm rot="5400000">
                <a:off x="4256" y="6426"/>
                <a:ext cx="883" cy="0"/>
              </a:xfrm>
              <a:prstGeom prst="line">
                <a:avLst/>
              </a:prstGeom>
              <a:noFill/>
              <a:ln w="41275">
                <a:solidFill>
                  <a:srgbClr val="3399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>
                <a:off x="1789" y="2267"/>
                <a:ext cx="582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 rot="-5400000">
                <a:off x="527" y="3527"/>
                <a:ext cx="252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 rot="-5400000">
                <a:off x="6327" y="3528"/>
                <a:ext cx="2524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 rot="-5400000">
                <a:off x="5534" y="3977"/>
                <a:ext cx="2523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2593" y="2716"/>
                <a:ext cx="4205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Rectangle 30" descr="Light upward diagonal"/>
              <p:cNvSpPr>
                <a:spLocks noChangeArrowheads="1"/>
              </p:cNvSpPr>
              <p:nvPr/>
            </p:nvSpPr>
            <p:spPr bwMode="auto">
              <a:xfrm>
                <a:off x="3404" y="2076"/>
                <a:ext cx="2587" cy="106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31" name="Line 31"/>
              <p:cNvSpPr>
                <a:spLocks noChangeShapeType="1"/>
              </p:cNvSpPr>
              <p:nvPr/>
            </p:nvSpPr>
            <p:spPr bwMode="auto">
              <a:xfrm rot="-5400000">
                <a:off x="369" y="4938"/>
                <a:ext cx="4439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>
                <a:off x="2589" y="7162"/>
                <a:ext cx="81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/>
            </p:nvSpPr>
            <p:spPr bwMode="auto">
              <a:xfrm>
                <a:off x="5987" y="5244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Line 34"/>
              <p:cNvSpPr>
                <a:spLocks noChangeShapeType="1"/>
              </p:cNvSpPr>
              <p:nvPr/>
            </p:nvSpPr>
            <p:spPr bwMode="auto">
              <a:xfrm rot="-5400000">
                <a:off x="4521" y="331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Line 35"/>
              <p:cNvSpPr>
                <a:spLocks noChangeShapeType="1"/>
              </p:cNvSpPr>
              <p:nvPr/>
            </p:nvSpPr>
            <p:spPr bwMode="auto">
              <a:xfrm rot="-5400000">
                <a:off x="4522" y="4735"/>
                <a:ext cx="353" cy="1"/>
              </a:xfrm>
              <a:prstGeom prst="line">
                <a:avLst/>
              </a:prstGeom>
              <a:noFill/>
              <a:ln w="41275">
                <a:solidFill>
                  <a:srgbClr val="3399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08" name="Group 36"/>
            <p:cNvGrpSpPr>
              <a:grpSpLocks/>
            </p:cNvGrpSpPr>
            <p:nvPr/>
          </p:nvGrpSpPr>
          <p:grpSpPr bwMode="auto">
            <a:xfrm>
              <a:off x="2605" y="5184"/>
              <a:ext cx="6707" cy="6192"/>
              <a:chOff x="2657" y="2160"/>
              <a:chExt cx="6707" cy="6192"/>
            </a:xfrm>
          </p:grpSpPr>
          <p:sp>
            <p:nvSpPr>
              <p:cNvPr id="25609" name="Text Box 37"/>
              <p:cNvSpPr txBox="1">
                <a:spLocks noChangeArrowheads="1"/>
              </p:cNvSpPr>
              <p:nvPr/>
            </p:nvSpPr>
            <p:spPr bwMode="auto">
              <a:xfrm>
                <a:off x="4514" y="2160"/>
                <a:ext cx="288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ar-SA" altLang="zh-CN" sz="1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Lotus" pitchFamily="2" charset="0"/>
                  </a:rPr>
                  <a:t>واحد پردازنده مركزي </a:t>
                </a:r>
                <a:r>
                  <a:rPr lang="en-US" altLang="zh-CN" sz="1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Lotus" pitchFamily="2" charset="0"/>
                  </a:rPr>
                  <a:t>(CPU)</a:t>
                </a:r>
                <a:endParaRPr lang="en-US" altLang="zh-CN" sz="1600" b="1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raditional Arabic" panose="02020603050405020304" pitchFamily="18" charset="-78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CN" sz="1600" b="1">
                  <a:solidFill>
                    <a:srgbClr val="0000FF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5610" name="Text Box 38"/>
              <p:cNvSpPr txBox="1">
                <a:spLocks noChangeArrowheads="1"/>
              </p:cNvSpPr>
              <p:nvPr/>
            </p:nvSpPr>
            <p:spPr bwMode="auto">
              <a:xfrm>
                <a:off x="4968" y="2736"/>
                <a:ext cx="1971" cy="86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ar-SA" altLang="zh-CN" sz="18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Lotus" pitchFamily="2" charset="0"/>
                  </a:rPr>
                  <a:t>واحد كنترل</a:t>
                </a:r>
                <a:endParaRPr lang="en-US" altLang="zh-CN" sz="1800" b="1">
                  <a:solidFill>
                    <a:srgbClr val="FFFF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raditional Arabic" panose="02020603050405020304" pitchFamily="18" charset="-78"/>
                </a:endParaRPr>
              </a:p>
              <a:p>
                <a:pPr algn="ctr" rtl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 b="1">
                    <a:solidFill>
                      <a:srgbClr val="FFFF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raditional Arabic" panose="02020603050405020304" pitchFamily="18" charset="-78"/>
                  </a:rPr>
                  <a:t>(C.U)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5611" name="Text Box 39"/>
              <p:cNvSpPr txBox="1">
                <a:spLocks noChangeArrowheads="1"/>
              </p:cNvSpPr>
              <p:nvPr/>
            </p:nvSpPr>
            <p:spPr bwMode="auto">
              <a:xfrm>
                <a:off x="4969" y="4178"/>
                <a:ext cx="1971" cy="86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a-IR" altLang="zh-CN" sz="1100" b="1">
                  <a:solidFill>
                    <a:srgbClr val="FFFFFF"/>
                  </a:solidFill>
                  <a:latin typeface="Times New Roman" panose="02020603050405020304" pitchFamily="18" charset="0"/>
                  <a:cs typeface="Lotus" pitchFamily="2" charset="0"/>
                </a:endParaRPr>
              </a:p>
              <a:p>
                <a:pPr algn="ctr" rtl="1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ar-SA" altLang="zh-CN" sz="16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Lotus" pitchFamily="2" charset="0"/>
                  </a:rPr>
                  <a:t>واحد محاسبه و منطق</a:t>
                </a:r>
                <a:endParaRPr lang="en-US" altLang="zh-CN" sz="1600" b="1">
                  <a:solidFill>
                    <a:srgbClr val="FFFF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raditional Arabic" panose="02020603050405020304" pitchFamily="18" charset="-78"/>
                </a:endParaRPr>
              </a:p>
            </p:txBody>
          </p:sp>
          <p:sp>
            <p:nvSpPr>
              <p:cNvPr id="25612" name="Text Box 40"/>
              <p:cNvSpPr txBox="1">
                <a:spLocks noChangeArrowheads="1"/>
              </p:cNvSpPr>
              <p:nvPr/>
            </p:nvSpPr>
            <p:spPr bwMode="auto">
              <a:xfrm>
                <a:off x="4951" y="5583"/>
                <a:ext cx="1971" cy="75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ar-SA" altLang="zh-CN" sz="16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Lotus" pitchFamily="2" charset="0"/>
                  </a:rPr>
                  <a:t>حافظه اصلي </a:t>
                </a:r>
                <a:r>
                  <a:rPr lang="en-US" altLang="zh-CN" sz="1600" b="1">
                    <a:solidFill>
                      <a:srgbClr val="FFFF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Lotus" pitchFamily="2" charset="0"/>
                  </a:rPr>
                  <a:t>(M.U)</a:t>
                </a:r>
                <a:endParaRPr lang="en-US" altLang="zh-CN" sz="1600" b="1">
                  <a:solidFill>
                    <a:srgbClr val="FFFF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raditional Arabic" panose="02020603050405020304" pitchFamily="18" charset="-78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5613" name="Text Box 41"/>
              <p:cNvSpPr txBox="1">
                <a:spLocks noChangeArrowheads="1"/>
              </p:cNvSpPr>
              <p:nvPr/>
            </p:nvSpPr>
            <p:spPr bwMode="auto">
              <a:xfrm>
                <a:off x="4951" y="7680"/>
                <a:ext cx="1971" cy="67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ar-SA" altLang="zh-CN"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Lotus" pitchFamily="2" charset="0"/>
                  </a:rPr>
                  <a:t>حافظه كمكي (ثانويه)</a:t>
                </a:r>
                <a:endParaRPr lang="en-US" altLang="zh-CN" sz="1400" b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raditional Arabic" panose="02020603050405020304" pitchFamily="18" charset="-78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CN" sz="1400" b="1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5614" name="Text Box 42"/>
              <p:cNvSpPr txBox="1">
                <a:spLocks noChangeArrowheads="1"/>
              </p:cNvSpPr>
              <p:nvPr/>
            </p:nvSpPr>
            <p:spPr bwMode="auto">
              <a:xfrm>
                <a:off x="2657" y="5428"/>
                <a:ext cx="821" cy="129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ar-SA" altLang="zh-CN" sz="1400" b="1">
                    <a:latin typeface="Times New Roman" panose="02020603050405020304" pitchFamily="18" charset="0"/>
                    <a:cs typeface="Lotus" pitchFamily="2" charset="0"/>
                  </a:rPr>
                  <a:t>واحد ورودي</a:t>
                </a:r>
                <a:endParaRPr lang="en-US" altLang="zh-CN" sz="1400" b="1">
                  <a:latin typeface="Times New Roman" panose="02020603050405020304" pitchFamily="18" charset="0"/>
                  <a:ea typeface="SimSun" panose="02010600030101010101" pitchFamily="2" charset="-122"/>
                  <a:cs typeface="Traditional Arabic" panose="02020603050405020304" pitchFamily="18" charset="-78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 b="1">
                    <a:latin typeface="Arial" panose="020B0604020202020204" pitchFamily="34" charset="0"/>
                    <a:ea typeface="SimSun" panose="02010600030101010101" pitchFamily="2" charset="-122"/>
                    <a:cs typeface="Traditional Arabic" panose="02020603050405020304" pitchFamily="18" charset="-78"/>
                  </a:rPr>
                  <a:t>(I.U)</a:t>
                </a:r>
                <a:endParaRPr lang="en-US" altLang="zh-CN" sz="1400" b="1"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5615" name="Text Box 43"/>
              <p:cNvSpPr txBox="1">
                <a:spLocks noChangeArrowheads="1"/>
              </p:cNvSpPr>
              <p:nvPr/>
            </p:nvSpPr>
            <p:spPr bwMode="auto">
              <a:xfrm>
                <a:off x="8471" y="5412"/>
                <a:ext cx="893" cy="129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ar-SA" altLang="zh-CN" sz="1400" b="1">
                    <a:latin typeface="Times New Roman" panose="02020603050405020304" pitchFamily="18" charset="0"/>
                    <a:cs typeface="Lotus" pitchFamily="2" charset="0"/>
                  </a:rPr>
                  <a:t>واحد خروجي</a:t>
                </a:r>
                <a:endParaRPr lang="en-US" altLang="zh-CN" sz="1400" b="1">
                  <a:latin typeface="Times New Roman" panose="02020603050405020304" pitchFamily="18" charset="0"/>
                  <a:ea typeface="SimSun" panose="02010600030101010101" pitchFamily="2" charset="-122"/>
                  <a:cs typeface="Traditional Arabic" panose="02020603050405020304" pitchFamily="18" charset="-78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400" b="1">
                    <a:latin typeface="Arial" panose="020B0604020202020204" pitchFamily="34" charset="0"/>
                    <a:ea typeface="SimSun" panose="02010600030101010101" pitchFamily="2" charset="-122"/>
                    <a:cs typeface="Traditional Arabic" panose="02020603050405020304" pitchFamily="18" charset="-78"/>
                  </a:rPr>
                  <a:t>(O.U)</a:t>
                </a:r>
                <a:endParaRPr lang="en-US" altLang="zh-CN" sz="1400" b="1"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606" name="Rectangle 44"/>
          <p:cNvSpPr>
            <a:spLocks noChangeArrowheads="1"/>
          </p:cNvSpPr>
          <p:nvPr/>
        </p:nvSpPr>
        <p:spPr bwMode="auto">
          <a:xfrm>
            <a:off x="1524001" y="1512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Arithmetic/logic unit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752600" y="2438400"/>
            <a:ext cx="8382000" cy="4038600"/>
          </a:xfrm>
        </p:spPr>
        <p:txBody>
          <a:bodyPr/>
          <a:lstStyle/>
          <a:p>
            <a:pPr algn="r" rtl="1"/>
            <a:r>
              <a:rPr lang="fa-IR" altLang="en-US" smtClean="0">
                <a:latin typeface="Times New Roman" panose="02020603050405020304" pitchFamily="18" charset="0"/>
                <a:cs typeface="B Nazanin" panose="00000400000000000000" pitchFamily="2" charset="-78"/>
              </a:rPr>
              <a:t>واحدی است که تمامی عملیات ریاضی همچون جمع، ضرب، تفریق، تقسیم و منطقی همچون مقایسه دو مقدار و ... در آن انجام می پذیرد.</a:t>
            </a:r>
            <a:endParaRPr lang="en-US" altLang="en-US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ADA06B-3B89-4A59-B3C2-6480CA631A3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561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unit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0" y="2362200"/>
            <a:ext cx="8763000" cy="4114800"/>
          </a:xfrm>
        </p:spPr>
        <p:txBody>
          <a:bodyPr/>
          <a:lstStyle/>
          <a:p>
            <a:pPr algn="just" rtl="1"/>
            <a:r>
              <a:rPr lang="fa-IR" altLang="en-US" smtClean="0">
                <a:cs typeface="B Nazanin" panose="00000400000000000000" pitchFamily="2" charset="-78"/>
              </a:rPr>
              <a:t>این بخش نقش نظارت و کنترل بر ورود اطلاعات از طریق ورودی، ذخیره آنها در حافظه، انتقال اطلاعات از حافظه به واحد محاسبه و منطق و خروج اطلاعات از طریق واحد خروجی را دارد. بطور کلی وظیفه کنترل سایر بخشها را بعهده دارد و تصمیم میگیرد کدام عمل در چه زمانی صورت پذیرد و چه مداراتی فعال و یا غیر فعال گردند.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049949-4A64-41EF-A3A6-6E29BB7A1EA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533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96435A-EF21-484A-8EB1-C98934FEAE4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60551" y="1033463"/>
            <a:ext cx="36560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74876" y="1954214"/>
            <a:ext cx="823436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buSzPct val="70000"/>
              <a:buFont typeface="Wingdings" panose="05000000000000000000" pitchFamily="2" charset="2"/>
              <a:buNone/>
            </a:pPr>
            <a:r>
              <a:rPr lang="fa-IR" altLang="en-US" sz="2400" dirty="0">
                <a:cs typeface="B Nazanin" panose="00000400000000000000" pitchFamily="2" charset="-78"/>
              </a:rPr>
              <a:t>   </a:t>
            </a:r>
            <a:r>
              <a:rPr lang="ar-SA" altLang="en-US" sz="2400" dirty="0">
                <a:cs typeface="B Nazanin" panose="00000400000000000000" pitchFamily="2" charset="-78"/>
              </a:rPr>
              <a:t>بمنزله " </a:t>
            </a:r>
            <a:r>
              <a:rPr lang="ar-SA" altLang="en-US" sz="2400" dirty="0">
                <a:solidFill>
                  <a:schemeClr val="folHlink"/>
                </a:solidFill>
                <a:cs typeface="B Nazanin" panose="00000400000000000000" pitchFamily="2" charset="-78"/>
              </a:rPr>
              <a:t>مغز</a:t>
            </a:r>
            <a:r>
              <a:rPr lang="ar-SA" altLang="en-US" sz="2400" dirty="0">
                <a:cs typeface="B Nazanin" panose="00000400000000000000" pitchFamily="2" charset="-78"/>
              </a:rPr>
              <a:t>" کامپيوتر</a:t>
            </a:r>
            <a:r>
              <a:rPr lang="fa-IR" altLang="en-US" sz="2400" dirty="0">
                <a:cs typeface="B Nazanin" panose="00000400000000000000" pitchFamily="2" charset="-78"/>
              </a:rPr>
              <a:t> </a:t>
            </a:r>
            <a:r>
              <a:rPr lang="ar-SA" altLang="en-US" sz="2400" dirty="0">
                <a:cs typeface="B Nazanin" panose="00000400000000000000" pitchFamily="2" charset="-78"/>
              </a:rPr>
              <a:t>بوده و مسئوليت انجام تمامی عمليات ( مست</a:t>
            </a:r>
            <a:r>
              <a:rPr lang="fa-IR" altLang="en-US" sz="2400" dirty="0">
                <a:cs typeface="B Nazanin" panose="00000400000000000000" pitchFamily="2" charset="-78"/>
              </a:rPr>
              <a:t>ق</a:t>
            </a:r>
            <a:r>
              <a:rPr lang="ar-SA" altLang="en-US" sz="2400" dirty="0">
                <a:cs typeface="B Nazanin" panose="00000400000000000000" pitchFamily="2" charset="-78"/>
              </a:rPr>
              <a:t>يم يا غير مستقيم ) را برعهده دارد. هر چيزی را که کامپيوتر انجام می دهد با توجه به وجود "</a:t>
            </a:r>
            <a:r>
              <a:rPr lang="ar-SA" altLang="en-US" sz="2400" dirty="0">
                <a:solidFill>
                  <a:schemeClr val="folHlink"/>
                </a:solidFill>
                <a:cs typeface="B Nazanin" panose="00000400000000000000" pitchFamily="2" charset="-78"/>
              </a:rPr>
              <a:t>ريز پردازنده</a:t>
            </a:r>
            <a:r>
              <a:rPr lang="ar-SA" altLang="en-US" sz="2400" dirty="0">
                <a:cs typeface="B Nazanin" panose="00000400000000000000" pitchFamily="2" charset="-78"/>
              </a:rPr>
              <a:t> " است . نوع ريزپردازنده استفاده شده در يک کامپيوتر میتواند متفاوت باشد ولی تمام آنها</a:t>
            </a:r>
            <a:r>
              <a:rPr lang="en-US" altLang="en-US" sz="2400" dirty="0">
                <a:cs typeface="B Nazanin" panose="00000400000000000000" pitchFamily="2" charset="-78"/>
              </a:rPr>
              <a:t> </a:t>
            </a:r>
            <a:r>
              <a:rPr lang="ar-SA" altLang="en-US" sz="2400" dirty="0">
                <a:cs typeface="B Nazanin" panose="00000400000000000000" pitchFamily="2" charset="-78"/>
              </a:rPr>
              <a:t>عمليات يکسانی را انجام خواهند داد</a:t>
            </a:r>
            <a:r>
              <a:rPr lang="en-US" altLang="en-US" sz="2400" dirty="0">
                <a:cs typeface="B Nazanin" panose="00000400000000000000" pitchFamily="2" charset="-78"/>
              </a:rPr>
              <a:t>. </a:t>
            </a:r>
            <a:endParaRPr lang="fa-IR" alt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8610600" y="4572000"/>
          <a:ext cx="1798638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1493649" imgH="1478095" progId="Paint.Picture">
                  <p:embed/>
                </p:oleObj>
              </mc:Choice>
              <mc:Fallback>
                <p:oleObj name="Bitmap Image" r:id="rId3" imgW="1493649" imgH="1478095" progId="Paint.Picture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72000"/>
                        <a:ext cx="1798638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6" descr="cp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3719514"/>
            <a:ext cx="485616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14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7EFF16-4371-4FD2-9FA3-4B933F8D145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191001" y="906463"/>
            <a:ext cx="55864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>
                <a:solidFill>
                  <a:schemeClr val="tx2"/>
                </a:solidFill>
                <a:cs typeface="B Lotus" panose="00000400000000000000" pitchFamily="2" charset="-78"/>
              </a:rPr>
              <a:t> برد اصلی </a:t>
            </a:r>
            <a:r>
              <a:rPr lang="en-US" altLang="en-US" sz="3600" b="1">
                <a:solidFill>
                  <a:schemeClr val="tx2"/>
                </a:solidFill>
                <a:cs typeface="B Lotus" panose="00000400000000000000" pitchFamily="2" charset="-78"/>
              </a:rPr>
              <a:t>Motherboard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52600" y="2286001"/>
            <a:ext cx="8618538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buSzPct val="70000"/>
              <a:buFont typeface="Wingdings" panose="05000000000000000000" pitchFamily="2" charset="2"/>
              <a:buNone/>
            </a:pPr>
            <a:r>
              <a:rPr lang="fa-IR" altLang="en-US" sz="2800">
                <a:cs typeface="B Lotus" panose="00000400000000000000" pitchFamily="2" charset="-78"/>
              </a:rPr>
              <a:t>  </a:t>
            </a:r>
            <a:r>
              <a:rPr lang="ar-SA" altLang="en-US" sz="2800">
                <a:cs typeface="B Lotus" panose="00000400000000000000" pitchFamily="2" charset="-78"/>
              </a:rPr>
              <a:t> تمام عناصر داخلی </a:t>
            </a:r>
            <a:r>
              <a:rPr lang="fa-IR" altLang="en-US" sz="2800">
                <a:cs typeface="B Lotus" panose="00000400000000000000" pitchFamily="2" charset="-78"/>
              </a:rPr>
              <a:t>کامپیوتر </a:t>
            </a:r>
            <a:r>
              <a:rPr lang="ar-SA" altLang="en-US" sz="2800">
                <a:cs typeface="B Lotus" panose="00000400000000000000" pitchFamily="2" charset="-78"/>
              </a:rPr>
              <a:t>به آن متصل خواهند شد. برد اصلی يکی از اجزای اساسی و مهم </a:t>
            </a:r>
            <a:r>
              <a:rPr lang="fa-IR" altLang="en-US" sz="2800">
                <a:cs typeface="B Lotus" panose="00000400000000000000" pitchFamily="2" charset="-78"/>
              </a:rPr>
              <a:t>کامپیوترهای شخصی</a:t>
            </a:r>
            <a:r>
              <a:rPr lang="ar-SA" altLang="en-US" sz="2800">
                <a:cs typeface="B Lotus" panose="00000400000000000000" pitchFamily="2" charset="-78"/>
              </a:rPr>
              <a:t> محسوب می گردد.</a:t>
            </a:r>
            <a:r>
              <a:rPr lang="fa-IR" altLang="en-US" sz="2800">
                <a:cs typeface="B Lotus" panose="00000400000000000000" pitchFamily="2" charset="-78"/>
              </a:rPr>
              <a:t> </a:t>
            </a:r>
            <a:r>
              <a:rPr lang="ar-SA" altLang="en-US" sz="2800">
                <a:cs typeface="B Lotus" panose="00000400000000000000" pitchFamily="2" charset="-78"/>
              </a:rPr>
              <a:t>در سال 1982 همزمان با ارائه اولين کامپيوترهای شخصی از  برد اصلی استفاده گرديد. اولين برد اصلی از لحاظ اندازه نسبتا بزرگ و بر روی آن </a:t>
            </a:r>
            <a:r>
              <a:rPr lang="ar-SA" altLang="en-US" sz="2800">
                <a:cs typeface="B Lotus" panose="00000400000000000000" pitchFamily="2" charset="-78"/>
                <a:hlinkClick r:id="rId2"/>
              </a:rPr>
              <a:t>ريزپردازنده</a:t>
            </a:r>
            <a:r>
              <a:rPr lang="ar-SA" altLang="en-US" sz="2800">
                <a:cs typeface="B Lotus" panose="00000400000000000000" pitchFamily="2" charset="-78"/>
              </a:rPr>
              <a:t> 8080 نصب گرديده بود .</a:t>
            </a:r>
            <a:r>
              <a:rPr lang="en-US" altLang="en-US" sz="2800">
                <a:cs typeface="B Lotus" panose="00000400000000000000" pitchFamily="2" charset="-78"/>
              </a:rPr>
              <a:t> </a:t>
            </a:r>
            <a:endParaRPr lang="fa-IR" altLang="en-US" sz="2800">
              <a:cs typeface="B Lotus" panose="00000400000000000000" pitchFamily="2" charset="-78"/>
            </a:endParaRPr>
          </a:p>
        </p:txBody>
      </p:sp>
      <p:sp>
        <p:nvSpPr>
          <p:cNvPr id="29701" name="Picture 5" descr="image001"/>
          <p:cNvSpPr>
            <a:spLocks noChangeAspect="1" noChangeArrowheads="1"/>
          </p:cNvSpPr>
          <p:nvPr/>
        </p:nvSpPr>
        <p:spPr bwMode="auto">
          <a:xfrm>
            <a:off x="1993900" y="2143125"/>
            <a:ext cx="261143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09839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BC5E40-4F52-4EB2-8795-7E771A08EEB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562601" y="1087438"/>
            <a:ext cx="43037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4400" b="1">
                <a:solidFill>
                  <a:schemeClr val="tx2"/>
                </a:solidFill>
                <a:cs typeface="B Lotus" panose="00000400000000000000" pitchFamily="2" charset="-78"/>
              </a:rPr>
              <a:t> حافظه</a:t>
            </a:r>
            <a:r>
              <a:rPr lang="ar-SA" altLang="en-US" sz="4400" b="1">
                <a:solidFill>
                  <a:schemeClr val="tx2"/>
                </a:solidFill>
                <a:cs typeface="B Lotus" panose="00000400000000000000" pitchFamily="2" charset="-78"/>
              </a:rPr>
              <a:t> (</a:t>
            </a:r>
            <a:r>
              <a:rPr lang="en-US" altLang="en-US" sz="4400">
                <a:solidFill>
                  <a:schemeClr val="tx2"/>
                </a:solidFill>
                <a:cs typeface="B Lotus" panose="00000400000000000000" pitchFamily="2" charset="-78"/>
              </a:rPr>
              <a:t>Memory</a:t>
            </a:r>
            <a:r>
              <a:rPr lang="ar-SA" altLang="en-US" sz="4400" b="1">
                <a:solidFill>
                  <a:schemeClr val="tx2"/>
                </a:solidFill>
                <a:cs typeface="B Lotus" panose="00000400000000000000" pitchFamily="2" charset="-78"/>
              </a:rPr>
              <a:t>)</a:t>
            </a:r>
            <a:endParaRPr lang="en-US" altLang="en-US" sz="4400" b="1">
              <a:solidFill>
                <a:schemeClr val="tx2"/>
              </a:solidFill>
              <a:cs typeface="B Lotus" panose="00000400000000000000" pitchFamily="2" charset="-7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76414" y="2286001"/>
            <a:ext cx="84867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>
                <a:cs typeface="B Nazanin" panose="00000400000000000000" pitchFamily="2" charset="-78"/>
              </a:rPr>
              <a:t>حافظه با هدف ذخيره سازی اطلاعات ( دائم ، موقت ) در کامپيوتر استفاده می گردد و دارای انواع متفاوتی است: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RAM ·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ROM ·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Cache ·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Memory Flash ·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Virtual Memory ·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 Memory ·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BIOS ·</a:t>
            </a:r>
          </a:p>
        </p:txBody>
      </p:sp>
    </p:spTree>
    <p:extLst>
      <p:ext uri="{BB962C8B-B14F-4D97-AF65-F5344CB8AC3E}">
        <p14:creationId xmlns:p14="http://schemas.microsoft.com/office/powerpoint/2010/main" val="2484013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F638E7-AB90-4188-99D1-BA32EEBD93F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138364" y="2057400"/>
            <a:ext cx="81438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Nazanin" panose="00000400000000000000" pitchFamily="2" charset="-78"/>
              </a:rPr>
              <a:t>شناخته ترين نوع حافظه در دنيای کامپيوتر است. </a:t>
            </a:r>
            <a:r>
              <a:rPr lang="ar-SA" altLang="en-US" sz="2800">
                <a:latin typeface="Times New Roman" panose="02020603050405020304" pitchFamily="18" charset="0"/>
                <a:cs typeface="B Nazanin" panose="00000400000000000000" pitchFamily="2" charset="-78"/>
              </a:rPr>
              <a:t>جهت خواندن و نوشتن اطلاعات استفاده مي‌شود.</a:t>
            </a:r>
            <a:endParaRPr lang="en-US" altLang="en-US" sz="280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Times New Roman" panose="02020603050405020304" pitchFamily="18" charset="0"/>
                <a:cs typeface="B Nazanin" panose="00000400000000000000" pitchFamily="2" charset="-78"/>
              </a:rPr>
              <a:t>به آن</a:t>
            </a:r>
            <a:r>
              <a:rPr lang="ar-SA" altLang="en-US" sz="2800">
                <a:latin typeface="Times New Roman" panose="02020603050405020304" pitchFamily="18" charset="0"/>
                <a:cs typeface="B Nazanin" panose="00000400000000000000" pitchFamily="2" charset="-78"/>
              </a:rPr>
              <a:t> حافظه فرّار كامپيوتر نيز مي‌گويند</a:t>
            </a:r>
            <a:r>
              <a:rPr lang="fa-IR" altLang="en-US" sz="280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altLang="en-US" sz="280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31748" name="Pictur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1"/>
            <a:ext cx="3346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ram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38500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1212850"/>
            <a:ext cx="73914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fa-IR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حافظه 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Random Access Memory) RAM</a:t>
            </a:r>
            <a:r>
              <a:rPr lang="fa-IR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 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(</a:t>
            </a:r>
            <a:endParaRPr lang="fa-IR" sz="3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6437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FDD6CD-538D-436B-8196-A988537EF1D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984375" y="2057401"/>
            <a:ext cx="83947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حافظه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fa-IR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يک نوع مدار مجتمع</a:t>
            </a:r>
            <a:r>
              <a:rPr lang="fa-IR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(IC)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است که در زمان ساخت داده هائی در آن</a:t>
            </a:r>
            <a:endParaRPr lang="fa-IR" altLang="en-US" sz="24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ذخيره می گردد. اين نوع حافظه ها علاوه بر استفاده درکامپيوترهای شخصی در ساير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دستگاههای الکترونيکی نيز به خدمت گرفته می شوند</a:t>
            </a:r>
            <a:endParaRPr lang="fa-IR" altLang="en-US" sz="24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داد ه های ذخيره شده در اين نوع تراشه ها " غير فرار "</a:t>
            </a:r>
            <a:r>
              <a:rPr lang="fa-IR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بوده و پس از خاموش شدن منبع تامين انرژی اطلاعات خود را از دست نمی دهند.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a-IR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داده های ذخيره شده در اين نوع از حافظه ها غير قابل تغيير بوده و يا اعمال</a:t>
            </a:r>
            <a:r>
              <a:rPr lang="fa-IR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تغييرات در آنها</a:t>
            </a:r>
            <a:r>
              <a:rPr lang="en-US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مستلزم انجام عمليات خاصی است.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343400"/>
            <a:ext cx="1427162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1" y="1195388"/>
            <a:ext cx="6054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fa-IR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حافظه 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Read Only Memory) ROM</a:t>
            </a:r>
            <a:r>
              <a:rPr lang="fa-IR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(</a:t>
            </a:r>
            <a:endParaRPr lang="fa-IR" sz="32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3320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A36369-D646-4E27-94FD-C0FE30BB8B9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260600" y="1319214"/>
            <a:ext cx="78613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800" b="1">
                <a:solidFill>
                  <a:schemeClr val="folHlin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حافظه </a:t>
            </a:r>
            <a:r>
              <a:rPr lang="en-US" altLang="en-US" sz="2800" b="1">
                <a:solidFill>
                  <a:schemeClr val="folHlin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Cache</a:t>
            </a:r>
            <a:r>
              <a:rPr lang="ar-SA" altLang="en-US" sz="2800" b="1">
                <a:solidFill>
                  <a:schemeClr val="folHlin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endParaRPr lang="en-US" altLang="en-US" sz="2800" b="1">
              <a:solidFill>
                <a:schemeClr val="folHlink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2800" b="1">
              <a:solidFill>
                <a:schemeClr val="folHlink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800">
                <a:latin typeface="Arial" panose="020B0604020202020204" pitchFamily="34" charset="0"/>
                <a:cs typeface="B Nazanin" panose="00000400000000000000" pitchFamily="2" charset="-78"/>
              </a:rPr>
              <a:t>يک تکنولوژی استفاده شده برای زير سيستم های حافظه، در کامپيوتر</a:t>
            </a:r>
            <a:r>
              <a:rPr lang="fa-IR" altLang="en-US" sz="2800">
                <a:latin typeface="Arial" panose="020B0604020202020204" pitchFamily="34" charset="0"/>
                <a:cs typeface="B Nazanin" panose="00000400000000000000" pitchFamily="2" charset="-78"/>
              </a:rPr>
              <a:t> است. </a:t>
            </a:r>
            <a:r>
              <a:rPr lang="ar-SA" altLang="en-US" sz="2800">
                <a:latin typeface="Arial" panose="020B0604020202020204" pitchFamily="34" charset="0"/>
                <a:cs typeface="B Nazanin" panose="00000400000000000000" pitchFamily="2" charset="-78"/>
              </a:rPr>
              <a:t>مهمترين هدف</a:t>
            </a:r>
            <a:r>
              <a:rPr lang="fa-IR" altLang="en-US" sz="28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Cache</a:t>
            </a:r>
            <a:r>
              <a:rPr lang="fa-IR" altLang="en-US" sz="28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ar-SA" altLang="en-US" sz="2800">
                <a:latin typeface="Arial" panose="020B0604020202020204" pitchFamily="34" charset="0"/>
                <a:cs typeface="B Nazanin" panose="00000400000000000000" pitchFamily="2" charset="-78"/>
              </a:rPr>
              <a:t>افزايش سرعت و عملکرد کامپيوتر بدون تحميل</a:t>
            </a:r>
            <a:r>
              <a:rPr lang="en-US" altLang="en-US" sz="28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ar-SA" altLang="en-US" sz="2800">
                <a:latin typeface="Arial" panose="020B0604020202020204" pitchFamily="34" charset="0"/>
                <a:cs typeface="B Nazanin" panose="00000400000000000000" pitchFamily="2" charset="-78"/>
              </a:rPr>
              <a:t>هزينه های اضافی برای تهيه سيستم است.</a:t>
            </a:r>
            <a:r>
              <a:rPr lang="fa-IR" altLang="en-US" sz="28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ar-SA" altLang="en-US" sz="2800">
                <a:latin typeface="Arial" panose="020B0604020202020204" pitchFamily="34" charset="0"/>
                <a:cs typeface="B Nazanin" panose="00000400000000000000" pitchFamily="2" charset="-78"/>
              </a:rPr>
              <a:t>با استفاده از</a:t>
            </a:r>
            <a:r>
              <a:rPr lang="fa-IR" altLang="en-US" sz="28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Cache</a:t>
            </a:r>
            <a:r>
              <a:rPr lang="fa-I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2800">
                <a:latin typeface="Arial" panose="020B0604020202020204" pitchFamily="34" charset="0"/>
                <a:cs typeface="B Nazanin" panose="00000400000000000000" pitchFamily="2" charset="-78"/>
              </a:rPr>
              <a:t> عمليات کاربران با</a:t>
            </a:r>
            <a:r>
              <a:rPr lang="en-US" altLang="en-US" sz="28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ar-SA" altLang="en-US" sz="2800">
                <a:latin typeface="Arial" panose="020B0604020202020204" pitchFamily="34" charset="0"/>
                <a:cs typeface="B Nazanin" panose="00000400000000000000" pitchFamily="2" charset="-78"/>
              </a:rPr>
              <a:t>سرعت بيشتری انجام خواهد شد</a:t>
            </a:r>
            <a:r>
              <a:rPr lang="en-US" altLang="en-US" sz="2800">
                <a:latin typeface="Arial" panose="020B0604020202020204" pitchFamily="34" charset="0"/>
                <a:cs typeface="B Nazanin" panose="00000400000000000000" pitchFamily="2" charset="-78"/>
              </a:rPr>
              <a:t>.</a:t>
            </a: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800">
                <a:latin typeface="Arial" panose="020B0604020202020204" pitchFamily="34" charset="0"/>
                <a:cs typeface="B Nazanin" panose="00000400000000000000" pitchFamily="2" charset="-78"/>
              </a:rPr>
              <a:t>تکنولوژی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Cache</a:t>
            </a:r>
            <a:r>
              <a:rPr lang="fa-IR" altLang="en-US" sz="2800">
                <a:latin typeface="Arial" panose="020B0604020202020204" pitchFamily="34" charset="0"/>
                <a:cs typeface="B Nazanin" panose="00000400000000000000" pitchFamily="2" charset="-78"/>
              </a:rPr>
              <a:t> استفاده از حافظه های سریع و کوچک بمنظور افزایش سرعت یک حافظه کند ولی با حجم بالا است.</a:t>
            </a:r>
            <a:endParaRPr lang="en-US" altLang="en-US" sz="280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301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13606D-C8D6-42E1-A38B-660C4C6E98F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676400" y="1103314"/>
            <a:ext cx="8326438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SA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حافظه های فلش</a:t>
            </a:r>
            <a:r>
              <a:rPr lang="fa-IR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 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FLASH</a:t>
            </a:r>
          </a:p>
          <a:p>
            <a:pPr algn="just" rtl="1" eaLnBrk="1" hangingPunct="1">
              <a:defRPr/>
            </a:pPr>
            <a:endParaRPr lang="en-US" sz="32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anose="00000400000000000000" pitchFamily="2" charset="-78"/>
            </a:endParaRPr>
          </a:p>
          <a:p>
            <a:pPr algn="just" rtl="1" eaLnBrk="1" hangingPunct="1">
              <a:defRPr/>
            </a:pPr>
            <a:r>
              <a:rPr lang="ar-SA" sz="2400" dirty="0">
                <a:latin typeface="Arial" charset="0"/>
                <a:cs typeface="B Nazanin" panose="00000400000000000000" pitchFamily="2" charset="-78"/>
              </a:rPr>
              <a:t>حافظه های الکترونيکی با اهداف متفاوت و به اشکال گوناگون تاکنون طراحی و</a:t>
            </a:r>
            <a:r>
              <a:rPr lang="en-US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Arial" charset="0"/>
                <a:cs typeface="B Nazanin" panose="00000400000000000000" pitchFamily="2" charset="-78"/>
              </a:rPr>
              <a:t>عرضه شده اند. حافظه فلش، يک نمونه از حافظه های الکترونيکی است که برای ذخيره</a:t>
            </a:r>
            <a:r>
              <a:rPr lang="en-US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Arial" charset="0"/>
                <a:cs typeface="B Nazanin" panose="00000400000000000000" pitchFamily="2" charset="-78"/>
              </a:rPr>
              <a:t>سازی آسان و سريع اطلاعات در دستگاههائی نظير: دوربين های ديجيتال، کنسول</a:t>
            </a:r>
            <a:r>
              <a:rPr lang="en-US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Arial" charset="0"/>
                <a:cs typeface="B Nazanin" panose="00000400000000000000" pitchFamily="2" charset="-78"/>
              </a:rPr>
              <a:t>بازيهای کامپيوتری و ... استفاده می گردد. حافظه فلش اغلب مشابه يک هارد استفاده</a:t>
            </a:r>
            <a:r>
              <a:rPr lang="en-US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Arial" charset="0"/>
                <a:cs typeface="B Nazanin" panose="00000400000000000000" pitchFamily="2" charset="-78"/>
              </a:rPr>
              <a:t>می گردد تا حافظه اصلی.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just" rtl="1" eaLnBrk="1" hangingPunct="1">
              <a:buFontTx/>
              <a:buChar char="•"/>
              <a:defRPr/>
            </a:pPr>
            <a:r>
              <a:rPr lang="en-US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Arial" charset="0"/>
                <a:cs typeface="B Nazanin" panose="00000400000000000000" pitchFamily="2" charset="-78"/>
              </a:rPr>
              <a:t>حافظه های فلش نويز پذير نمی باشند. ·</a:t>
            </a:r>
          </a:p>
          <a:p>
            <a:pPr algn="just" rtl="1" eaLnBrk="1" hangingPunct="1">
              <a:buFontTx/>
              <a:buChar char="•"/>
              <a:defRPr/>
            </a:pPr>
            <a:r>
              <a:rPr lang="en-US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Arial" charset="0"/>
                <a:cs typeface="B Nazanin" panose="00000400000000000000" pitchFamily="2" charset="-78"/>
              </a:rPr>
              <a:t>سرعت دستيابی به حافظه های فلش بالا است. ·</a:t>
            </a:r>
          </a:p>
          <a:p>
            <a:pPr algn="just" rtl="1" eaLnBrk="1" hangingPunct="1">
              <a:buFontTx/>
              <a:buChar char="•"/>
              <a:defRPr/>
            </a:pPr>
            <a:r>
              <a:rPr lang="en-US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Arial" charset="0"/>
                <a:cs typeface="B Nazanin" panose="00000400000000000000" pitchFamily="2" charset="-78"/>
              </a:rPr>
              <a:t>حافظه های فلش دارای اندازه کوچک هستند. ·</a:t>
            </a:r>
          </a:p>
          <a:p>
            <a:pPr algn="just" rtl="1" eaLnBrk="1" hangingPunct="1">
              <a:buFontTx/>
              <a:buChar char="•"/>
              <a:defRPr/>
            </a:pPr>
            <a:r>
              <a:rPr lang="en-US" sz="2400" dirty="0">
                <a:latin typeface="Arial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Arial" charset="0"/>
                <a:cs typeface="B Nazanin" panose="00000400000000000000" pitchFamily="2" charset="-78"/>
              </a:rPr>
              <a:t>حافظه فلش دارای عناصر قابل حرکت ( نظير هارد ) 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just" rtl="1" eaLnBrk="1" hangingPunct="1">
              <a:defRPr/>
            </a:pPr>
            <a:r>
              <a:rPr lang="ar-SA" sz="2400" dirty="0">
                <a:latin typeface="Arial" charset="0"/>
                <a:cs typeface="B Nazanin" panose="00000400000000000000" pitchFamily="2" charset="-78"/>
              </a:rPr>
              <a:t>نمی باشند.</a:t>
            </a:r>
            <a:endParaRPr lang="en-US" sz="2400" b="1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400" b="1" dirty="0">
              <a:latin typeface="Arial" charset="0"/>
              <a:cs typeface="B Lotus" pitchFamily="2" charset="-78"/>
            </a:endParaRPr>
          </a:p>
        </p:txBody>
      </p:sp>
      <p:pic>
        <p:nvPicPr>
          <p:cNvPr id="34820" name="Picture 6" descr="Flash_Me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861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93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D8B2ED-CD07-40FD-B6AD-22C2D4DC1F1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cs typeface="B Nazanin" panose="00000400000000000000" pitchFamily="2" charset="-78"/>
              </a:rPr>
              <a:t>تعریف کامپیوتر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یک دستگاه الکترونیکی است که حجم زیادی از داده ها و اطلاعات را با سرعت و دقت زیاد طبق برنامه داده شده پردازش می نماید.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نکات: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الکترونیکی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حجم زیاد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سرعت و دقت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برنامه از پیش نوشته شده</a:t>
            </a:r>
          </a:p>
          <a:p>
            <a:pPr lvl="1" algn="r" rtl="1" eaLnBrk="1" hangingPunct="1"/>
            <a:r>
              <a:rPr lang="fa-IR" altLang="en-US" smtClean="0">
                <a:cs typeface="B Nazanin" panose="00000400000000000000" pitchFamily="2" charset="-78"/>
              </a:rPr>
              <a:t>پردازش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059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438D2F-F186-412F-B9CA-2E7631451AD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862514" y="863600"/>
            <a:ext cx="521652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solidFill>
                  <a:schemeClr val="tx2"/>
                </a:solidFill>
                <a:cs typeface="B Lotus" panose="00000400000000000000" pitchFamily="2" charset="-78"/>
              </a:rPr>
              <a:t> هارد دیسک </a:t>
            </a:r>
            <a:r>
              <a:rPr lang="fa-IR" alt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Disk</a:t>
            </a:r>
            <a:r>
              <a:rPr lang="fa-IR" alt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931988" y="1828800"/>
            <a:ext cx="81407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 eaLnBrk="1" hangingPunct="1">
              <a:defRPr/>
            </a:pPr>
            <a:r>
              <a:rPr lang="ar-S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يک حافظه با ظرفيت بالا و دائم که از آن برای نگهداری اطلاعات و برنامه ها استفاده می گردد.  بر روی هر کامپيوتر حداقل يک هارد ديسک وجود دارد.</a:t>
            </a:r>
            <a:r>
              <a:rPr lang="fa-I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برخی از سيستم ها ممکن است دارای بيش از يک هارد ديسک باشند. هارد ديسک يک محيط ذخيره سازی دائم برای اطلاعات را فراهم می نمايد . اطلاعات ديجيتال در کامييوتر می بايست بگونه ای تبديل گردند که بتوان آنها را بصورت دائم بر روی هارد ديسک مغناطيسی ذخيره کرد</a:t>
            </a:r>
            <a:r>
              <a:rPr lang="fa-I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.</a:t>
            </a:r>
            <a:r>
              <a:rPr lang="fa-IR" sz="2800" dirty="0">
                <a:latin typeface="Arial" charset="0"/>
                <a:cs typeface="B Nazanin" panose="00000400000000000000" pitchFamily="2" charset="-78"/>
              </a:rPr>
              <a:t> </a:t>
            </a:r>
            <a:endParaRPr lang="en-US" sz="2800" dirty="0">
              <a:latin typeface="Arial" charset="0"/>
              <a:cs typeface="B Nazanin" panose="00000400000000000000" pitchFamily="2" charset="-78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627563"/>
            <a:ext cx="29051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9" y="4627563"/>
            <a:ext cx="27336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52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CEEE0B-7782-4C5D-8C86-BCD8DE12205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772026" y="960438"/>
            <a:ext cx="521652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solidFill>
                  <a:schemeClr val="tx2"/>
                </a:solidFill>
                <a:cs typeface="B Lotus" panose="00000400000000000000" pitchFamily="2" charset="-78"/>
              </a:rPr>
              <a:t>هارد دیسک </a:t>
            </a:r>
            <a:r>
              <a:rPr lang="fa-IR" altLang="en-US" sz="3600">
                <a:solidFill>
                  <a:schemeClr val="tx2"/>
                </a:solidFill>
                <a:cs typeface="B Lotus" panose="00000400000000000000" pitchFamily="2" charset="-78"/>
              </a:rPr>
              <a:t>(</a:t>
            </a:r>
            <a:r>
              <a:rPr lang="en-US" altLang="en-US" sz="3600">
                <a:solidFill>
                  <a:schemeClr val="tx2"/>
                </a:solidFill>
                <a:cs typeface="B Lotus" panose="00000400000000000000" pitchFamily="2" charset="-78"/>
              </a:rPr>
              <a:t>Hard Disk</a:t>
            </a:r>
            <a:r>
              <a:rPr lang="fa-IR" altLang="en-US" sz="3600">
                <a:solidFill>
                  <a:schemeClr val="tx2"/>
                </a:solidFill>
                <a:cs typeface="B Lotus" panose="00000400000000000000" pitchFamily="2" charset="-78"/>
              </a:rPr>
              <a:t>)</a:t>
            </a:r>
            <a:endParaRPr lang="en-US" altLang="en-US" sz="3600">
              <a:solidFill>
                <a:schemeClr val="tx2"/>
              </a:solidFill>
              <a:cs typeface="B Lotus" panose="00000400000000000000" pitchFamily="2" charset="-7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90725" y="2100263"/>
            <a:ext cx="8142288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600">
                <a:latin typeface="Arial" panose="020B0604020202020204" pitchFamily="34" charset="0"/>
                <a:cs typeface="B Nazanin" panose="00000400000000000000" pitchFamily="2" charset="-78"/>
              </a:rPr>
              <a:t>بمنظور افزایش ظرفیت هارد دیسک می توان تعدادی از صفحات را استفاده کرد. شکل زیر هارد دیسکی با سه صفحه و شش هد خواندن/ نوشتن را نشان می دهد. </a:t>
            </a:r>
            <a:endParaRPr lang="en-US" altLang="en-US" sz="260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3886201"/>
            <a:ext cx="3590925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1"/>
            <a:ext cx="3570288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852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B571E7-94C7-4730-8782-8230FC698C7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876801" y="989013"/>
            <a:ext cx="521652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solidFill>
                  <a:schemeClr val="tx2"/>
                </a:solidFill>
                <a:cs typeface="B Lotus" panose="00000400000000000000" pitchFamily="2" charset="-78"/>
              </a:rPr>
              <a:t>هارد دیسک </a:t>
            </a:r>
            <a:r>
              <a:rPr lang="fa-IR" altLang="en-US" sz="3600">
                <a:solidFill>
                  <a:schemeClr val="tx2"/>
                </a:solidFill>
                <a:cs typeface="B Lotus" panose="00000400000000000000" pitchFamily="2" charset="-78"/>
              </a:rPr>
              <a:t>(</a:t>
            </a:r>
            <a:r>
              <a:rPr lang="en-US" altLang="en-US" sz="3600">
                <a:solidFill>
                  <a:schemeClr val="tx2"/>
                </a:solidFill>
                <a:cs typeface="B Lotus" panose="00000400000000000000" pitchFamily="2" charset="-78"/>
              </a:rPr>
              <a:t>Hard Disk</a:t>
            </a:r>
            <a:r>
              <a:rPr lang="fa-IR" altLang="en-US" sz="3600">
                <a:solidFill>
                  <a:schemeClr val="tx2"/>
                </a:solidFill>
                <a:cs typeface="B Lotus" panose="00000400000000000000" pitchFamily="2" charset="-78"/>
              </a:rPr>
              <a:t>)</a:t>
            </a:r>
            <a:endParaRPr lang="en-US" altLang="en-US" sz="3600">
              <a:solidFill>
                <a:schemeClr val="tx2"/>
              </a:solidFill>
              <a:cs typeface="B Lotus" panose="00000400000000000000" pitchFamily="2" charset="-78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06626" y="2819400"/>
            <a:ext cx="82645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اطلاعات بر روی سطح هر يک از صفحات هارد ديسک در مجموعه هائی با نام </a:t>
            </a:r>
            <a:r>
              <a:rPr lang="ar-SA" altLang="en-US" sz="2400">
                <a:solidFill>
                  <a:schemeClr val="folHlin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سکتور</a:t>
            </a:r>
            <a:r>
              <a:rPr lang="fa-IR" altLang="en-US" sz="2400">
                <a:solidFill>
                  <a:srgbClr val="F2F723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(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fa-I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و </a:t>
            </a:r>
            <a:r>
              <a:rPr lang="ar-SA" altLang="en-US" sz="2400">
                <a:solidFill>
                  <a:schemeClr val="folHlin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شيار</a:t>
            </a:r>
            <a:r>
              <a:rPr lang="fa-IR" altLang="en-US" sz="2400">
                <a:solidFill>
                  <a:srgbClr val="F2F723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(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fa-I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ذخيره می گردد. شيارها دوايرمتحدالمرکزی می باشند (نواحی زرد) که بر روی هر يک از آنها تعداد محدودی سکتور با ظرفيت بين 256 ، 512 بايت ايجاد می گردد. زماني که يک درايو </a:t>
            </a:r>
            <a:r>
              <a:rPr lang="ar-SA" altLang="en-US" sz="2400">
                <a:latin typeface="Arial" panose="020B0604020202020204" pitchFamily="34" charset="0"/>
                <a:cs typeface="B Lotus" panose="00000400000000000000" pitchFamily="2" charset="-78"/>
              </a:rPr>
              <a:t>  </a:t>
            </a:r>
            <a:endParaRPr lang="en-US" altLang="en-US" sz="2400">
              <a:latin typeface="Arial" panose="020B0604020202020204" pitchFamily="34" charset="0"/>
              <a:cs typeface="B Lotus" panose="00000400000000000000" pitchFamily="2" charset="-78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67250"/>
            <a:ext cx="28194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13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D9EA76-101F-4DD9-B6E6-9AC1BEA9669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SA" altLang="en-US" dirty="0" smtClean="0">
                <a:cs typeface="B Nazanin" panose="00000400000000000000" pitchFamily="2" charset="-78"/>
              </a:rPr>
              <a:t>واحدهای حافظه</a:t>
            </a:r>
            <a:endParaRPr lang="en-US" altLang="en-US" dirty="0" smtClean="0">
              <a:cs typeface="B Nazanin" panose="00000400000000000000" pitchFamily="2" charset="-78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80000"/>
              </a:lnSpc>
            </a:pPr>
            <a:r>
              <a:rPr lang="en-US" altLang="en-US" sz="2400" b="1">
                <a:cs typeface="B Nazanin" panose="00000400000000000000" pitchFamily="2" charset="-78"/>
              </a:rPr>
              <a:t>Bit </a:t>
            </a:r>
            <a:r>
              <a:rPr lang="ar-SA" altLang="en-US" sz="2400" b="1">
                <a:cs typeface="B Nazanin" panose="00000400000000000000" pitchFamily="2" charset="-78"/>
              </a:rPr>
              <a:t>بیت</a:t>
            </a:r>
            <a:r>
              <a:rPr lang="en-US" altLang="en-US" sz="1600" b="1">
                <a:cs typeface="B Nazanin" panose="00000400000000000000" pitchFamily="2" charset="-78"/>
              </a:rPr>
              <a:t>)</a:t>
            </a:r>
            <a:r>
              <a:rPr lang="en-US" altLang="en-US" sz="1600">
                <a:latin typeface="Arial" panose="020B0604020202020204" pitchFamily="34" charset="0"/>
                <a:cs typeface="B Nazanin" panose="00000400000000000000" pitchFamily="2" charset="-78"/>
              </a:rPr>
              <a:t> </a:t>
            </a:r>
            <a:r>
              <a:rPr lang="en-US" altLang="en-US" sz="2400">
                <a:cs typeface="B Nazanin" panose="00000400000000000000" pitchFamily="2" charset="-78"/>
              </a:rPr>
              <a:t>: </a:t>
            </a:r>
            <a:r>
              <a:rPr lang="ar-SA" altLang="en-US" sz="2400">
                <a:cs typeface="B Nazanin" panose="00000400000000000000" pitchFamily="2" charset="-78"/>
              </a:rPr>
              <a:t>بیت</a:t>
            </a:r>
            <a:r>
              <a:rPr lang="en-US" altLang="en-US" sz="2400">
                <a:cs typeface="B Nazanin" panose="00000400000000000000" pitchFamily="2" charset="-78"/>
              </a:rPr>
              <a:t>(</a:t>
            </a:r>
            <a:r>
              <a:rPr lang="ar-SA" altLang="en-US" sz="2400">
                <a:cs typeface="B Nazanin" panose="00000400000000000000" pitchFamily="2" charset="-78"/>
              </a:rPr>
              <a:t> کوچک</a:t>
            </a:r>
            <a:r>
              <a:rPr lang="ar-SA" altLang="en-US" sz="2400"/>
              <a:t>‌</a:t>
            </a:r>
            <a:r>
              <a:rPr lang="ar-SA" altLang="en-US" sz="2400">
                <a:cs typeface="B Nazanin" panose="00000400000000000000" pitchFamily="2" charset="-78"/>
              </a:rPr>
              <a:t>ترین واحد حافظه</a:t>
            </a:r>
            <a:r>
              <a:rPr lang="ar-SA" altLang="en-US" sz="2400"/>
              <a:t>‌</a:t>
            </a:r>
            <a:r>
              <a:rPr lang="ar-SA" altLang="en-US" sz="2400">
                <a:cs typeface="B Nazanin" panose="00000400000000000000" pitchFamily="2" charset="-78"/>
              </a:rPr>
              <a:t>است که فقط دو مقدار صفر (</a:t>
            </a:r>
            <a:r>
              <a:rPr lang="fa-IR" altLang="en-US" sz="2400">
                <a:cs typeface="B Nazanin" panose="00000400000000000000" pitchFamily="2" charset="-78"/>
              </a:rPr>
              <a:t>۰</a:t>
            </a:r>
            <a:r>
              <a:rPr lang="ar-SA" altLang="en-US" sz="2400">
                <a:cs typeface="B Nazanin" panose="00000400000000000000" pitchFamily="2" charset="-78"/>
              </a:rPr>
              <a:t>) یا یک (</a:t>
            </a:r>
            <a:r>
              <a:rPr lang="fa-IR" altLang="en-US" sz="2400">
                <a:cs typeface="B Nazanin" panose="00000400000000000000" pitchFamily="2" charset="-78"/>
              </a:rPr>
              <a:t>۱</a:t>
            </a:r>
            <a:r>
              <a:rPr lang="ar-SA" altLang="en-US" sz="2400">
                <a:cs typeface="B Nazanin" panose="00000400000000000000" pitchFamily="2" charset="-78"/>
              </a:rPr>
              <a:t>) را می</a:t>
            </a:r>
            <a:r>
              <a:rPr lang="ar-SA" altLang="en-US" sz="2400"/>
              <a:t>‌</a:t>
            </a:r>
            <a:r>
              <a:rPr lang="ar-SA" altLang="en-US" sz="2400">
                <a:cs typeface="B Nazanin" panose="00000400000000000000" pitchFamily="2" charset="-78"/>
              </a:rPr>
              <a:t>توان در آن ذخیره کرد</a:t>
            </a:r>
            <a:endParaRPr lang="en-US" altLang="en-US" sz="2400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cs typeface="B Nazanin" panose="00000400000000000000" pitchFamily="2" charset="-78"/>
              </a:rPr>
              <a:t> .</a:t>
            </a:r>
            <a:r>
              <a:rPr lang="en-US" altLang="en-US" sz="1600">
                <a:cs typeface="B Nazanin" panose="00000400000000000000" pitchFamily="2" charset="-78"/>
              </a:rPr>
              <a:t> 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en-US" altLang="en-US" sz="2400" b="1">
                <a:cs typeface="B Nazanin" panose="00000400000000000000" pitchFamily="2" charset="-78"/>
              </a:rPr>
              <a:t>Byte</a:t>
            </a:r>
            <a:r>
              <a:rPr lang="ar-SA" altLang="en-US" sz="2400" b="1">
                <a:cs typeface="B Nazanin" panose="00000400000000000000" pitchFamily="2" charset="-78"/>
              </a:rPr>
              <a:t> (بایت)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 : هر بایت برابر </a:t>
            </a:r>
            <a:r>
              <a:rPr lang="fa-IR" altLang="en-US" sz="2400">
                <a:cs typeface="B Nazanin" panose="00000400000000000000" pitchFamily="2" charset="-78"/>
              </a:rPr>
              <a:t>۸</a:t>
            </a:r>
            <a:r>
              <a:rPr lang="ar-SA" altLang="en-US" sz="2400">
                <a:cs typeface="B Nazanin" panose="00000400000000000000" pitchFamily="2" charset="-78"/>
              </a:rPr>
              <a:t> بیت است . معمولاً حجم هر کارکتری (کاراکتر یعنی ارقام ، حروف یا علامتها) برابر یک بایت است . به عبارتی هر کاراکتر یک بایت فضا اشغال می</a:t>
            </a:r>
            <a:r>
              <a:rPr lang="ar-SA" altLang="en-US" sz="2400"/>
              <a:t>‌</a:t>
            </a:r>
            <a:r>
              <a:rPr lang="ar-SA" altLang="en-US" sz="2400">
                <a:cs typeface="B Nazanin" panose="00000400000000000000" pitchFamily="2" charset="-78"/>
              </a:rPr>
              <a:t>کند</a:t>
            </a:r>
            <a:r>
              <a:rPr lang="en-US" altLang="en-US" sz="2400">
                <a:cs typeface="B Nazanin" panose="00000400000000000000" pitchFamily="2" charset="-78"/>
              </a:rPr>
              <a:t>.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en-US" altLang="en-US" sz="2400" b="1">
                <a:cs typeface="B Nazanin" panose="00000400000000000000" pitchFamily="2" charset="-78"/>
              </a:rPr>
              <a:t>KB</a:t>
            </a:r>
            <a:r>
              <a:rPr lang="ar-SA" altLang="en-US" sz="2400" b="1">
                <a:cs typeface="B Nazanin" panose="00000400000000000000" pitchFamily="2" charset="-78"/>
              </a:rPr>
              <a:t> (کیلو بایت)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 : هر کیلو بایت برابر </a:t>
            </a:r>
            <a:r>
              <a:rPr lang="fa-IR" altLang="en-US" sz="2400">
                <a:cs typeface="B Nazanin" panose="00000400000000000000" pitchFamily="2" charset="-78"/>
              </a:rPr>
              <a:t>۱۰۲۴</a:t>
            </a:r>
            <a:r>
              <a:rPr lang="ar-SA" altLang="en-US" sz="2400">
                <a:cs typeface="B Nazanin" panose="00000400000000000000" pitchFamily="2" charset="-78"/>
              </a:rPr>
              <a:t> بایت است . به عبارتی هر کیلو بایت برابر </a:t>
            </a:r>
            <a:r>
              <a:rPr lang="fa-IR" altLang="en-US" sz="2400">
                <a:cs typeface="B Nazanin" panose="00000400000000000000" pitchFamily="2" charset="-78"/>
              </a:rPr>
              <a:t>۲</a:t>
            </a:r>
            <a:r>
              <a:rPr lang="ar-SA" altLang="en-US" sz="2400">
                <a:cs typeface="B Nazanin" panose="00000400000000000000" pitchFamily="2" charset="-78"/>
              </a:rPr>
              <a:t> به توان </a:t>
            </a:r>
            <a:r>
              <a:rPr lang="fa-IR" altLang="en-US" sz="2400">
                <a:cs typeface="B Nazanin" panose="00000400000000000000" pitchFamily="2" charset="-78"/>
              </a:rPr>
              <a:t>۱۰</a:t>
            </a:r>
            <a:r>
              <a:rPr lang="ar-SA" altLang="en-US" sz="2400">
                <a:cs typeface="B Nazanin" panose="00000400000000000000" pitchFamily="2" charset="-78"/>
              </a:rPr>
              <a:t> بایت است .  </a:t>
            </a:r>
            <a:endParaRPr lang="en-US" altLang="en-US" sz="2400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</a:pPr>
            <a:endParaRPr lang="en-US" altLang="en-US" sz="2400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en-US" altLang="en-US" sz="2400" b="1">
                <a:cs typeface="B Nazanin" panose="00000400000000000000" pitchFamily="2" charset="-78"/>
              </a:rPr>
              <a:t>MB</a:t>
            </a:r>
            <a:r>
              <a:rPr lang="ar-SA" altLang="en-US" sz="2400" b="1">
                <a:cs typeface="B Nazanin" panose="00000400000000000000" pitchFamily="2" charset="-78"/>
              </a:rPr>
              <a:t> (مگا بایت)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 : هر مگا بایت برابر </a:t>
            </a:r>
            <a:r>
              <a:rPr lang="fa-IR" altLang="en-US" sz="2400">
                <a:cs typeface="B Nazanin" panose="00000400000000000000" pitchFamily="2" charset="-78"/>
              </a:rPr>
              <a:t>۱۰۲۴</a:t>
            </a:r>
            <a:r>
              <a:rPr lang="ar-SA" altLang="en-US" sz="2400">
                <a:cs typeface="B Nazanin" panose="00000400000000000000" pitchFamily="2" charset="-78"/>
              </a:rPr>
              <a:t> کیلو بایت است . به عبارتی هر مگا بایت برابر </a:t>
            </a:r>
            <a:r>
              <a:rPr lang="fa-IR" altLang="en-US" sz="2400">
                <a:cs typeface="B Nazanin" panose="00000400000000000000" pitchFamily="2" charset="-78"/>
              </a:rPr>
              <a:t>۲</a:t>
            </a:r>
            <a:r>
              <a:rPr lang="ar-SA" altLang="en-US" sz="2400">
                <a:cs typeface="B Nazanin" panose="00000400000000000000" pitchFamily="2" charset="-78"/>
              </a:rPr>
              <a:t> به توان </a:t>
            </a:r>
            <a:r>
              <a:rPr lang="fa-IR" altLang="en-US" sz="2400">
                <a:cs typeface="B Nazanin" panose="00000400000000000000" pitchFamily="2" charset="-78"/>
              </a:rPr>
              <a:t>۱۰</a:t>
            </a:r>
            <a:r>
              <a:rPr lang="ar-SA" altLang="en-US" sz="2400">
                <a:cs typeface="B Nazanin" panose="00000400000000000000" pitchFamily="2" charset="-78"/>
              </a:rPr>
              <a:t> کیلو بایت است . </a:t>
            </a:r>
            <a:endParaRPr lang="en-US" altLang="en-US" sz="24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44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9A5DF6-9509-44E5-A8C5-D56A153D4DF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altLang="en-US" dirty="0" smtClean="0">
                <a:cs typeface="B Nazanin" panose="00000400000000000000" pitchFamily="2" charset="-78"/>
              </a:rPr>
              <a:t>واحدهای حافظه</a:t>
            </a:r>
            <a:endParaRPr lang="en-US" alt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en-US" altLang="en-US" b="1">
                <a:cs typeface="B Nazanin" panose="00000400000000000000" pitchFamily="2" charset="-78"/>
              </a:rPr>
              <a:t>GB</a:t>
            </a:r>
            <a:r>
              <a:rPr lang="ar-SA" altLang="en-US" b="1">
                <a:cs typeface="B Nazanin" panose="00000400000000000000" pitchFamily="2" charset="-78"/>
              </a:rPr>
              <a:t> (گیگا بایت)</a:t>
            </a:r>
            <a:r>
              <a:rPr lang="ar-SA" altLang="en-US">
                <a:latin typeface="Arial" panose="020B0604020202020204" pitchFamily="34" charset="0"/>
                <a:cs typeface="B Nazanin" panose="00000400000000000000" pitchFamily="2" charset="-78"/>
              </a:rPr>
              <a:t> : هر گیگا بایت برابر </a:t>
            </a:r>
            <a:r>
              <a:rPr lang="fa-IR" altLang="en-US">
                <a:cs typeface="B Nazanin" panose="00000400000000000000" pitchFamily="2" charset="-78"/>
              </a:rPr>
              <a:t>۱۰۲۴</a:t>
            </a:r>
            <a:r>
              <a:rPr lang="ar-SA" altLang="en-US">
                <a:cs typeface="B Nazanin" panose="00000400000000000000" pitchFamily="2" charset="-78"/>
              </a:rPr>
              <a:t> مگا بایت است </a:t>
            </a:r>
            <a:r>
              <a:rPr lang="fa-IR" altLang="en-US">
                <a:cs typeface="B Nazanin" panose="00000400000000000000" pitchFamily="2" charset="-78"/>
              </a:rPr>
              <a:t>. </a:t>
            </a:r>
            <a:r>
              <a:rPr lang="ar-SA" altLang="en-US">
                <a:cs typeface="B Nazanin" panose="00000400000000000000" pitchFamily="2" charset="-78"/>
              </a:rPr>
              <a:t>به عبارتی هر گیگا بایت برابر </a:t>
            </a:r>
            <a:r>
              <a:rPr lang="fa-IR" altLang="en-US">
                <a:cs typeface="B Nazanin" panose="00000400000000000000" pitchFamily="2" charset="-78"/>
              </a:rPr>
              <a:t>۲</a:t>
            </a:r>
            <a:r>
              <a:rPr lang="ar-SA" altLang="en-US">
                <a:cs typeface="B Nazanin" panose="00000400000000000000" pitchFamily="2" charset="-78"/>
              </a:rPr>
              <a:t> به توان </a:t>
            </a:r>
            <a:r>
              <a:rPr lang="fa-IR" altLang="en-US">
                <a:cs typeface="B Nazanin" panose="00000400000000000000" pitchFamily="2" charset="-78"/>
              </a:rPr>
              <a:t>۱۰</a:t>
            </a:r>
            <a:r>
              <a:rPr lang="ar-SA" altLang="en-US">
                <a:cs typeface="B Nazanin" panose="00000400000000000000" pitchFamily="2" charset="-78"/>
              </a:rPr>
              <a:t> مگا بایت است </a:t>
            </a:r>
            <a:r>
              <a:rPr lang="fa-IR" altLang="en-US">
                <a:cs typeface="B Nazanin" panose="00000400000000000000" pitchFamily="2" charset="-78"/>
              </a:rPr>
              <a:t>.</a:t>
            </a:r>
            <a:endParaRPr lang="en-US" altLang="en-US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>
                <a:cs typeface="B Nazanin" panose="00000400000000000000" pitchFamily="2" charset="-78"/>
              </a:rPr>
              <a:t> </a:t>
            </a:r>
            <a:endParaRPr lang="en-US" altLang="en-US">
              <a:cs typeface="B Nazanin" panose="00000400000000000000" pitchFamily="2" charset="-78"/>
            </a:endParaRPr>
          </a:p>
          <a:p>
            <a:pPr algn="r" rtl="1" eaLnBrk="1" hangingPunct="1"/>
            <a:r>
              <a:rPr lang="en-US" altLang="en-US" b="1">
                <a:cs typeface="B Nazanin" panose="00000400000000000000" pitchFamily="2" charset="-78"/>
              </a:rPr>
              <a:t>TB</a:t>
            </a:r>
            <a:r>
              <a:rPr lang="ar-SA" altLang="en-US" b="1">
                <a:cs typeface="B Nazanin" panose="00000400000000000000" pitchFamily="2" charset="-78"/>
              </a:rPr>
              <a:t> (ترا بایت)</a:t>
            </a:r>
            <a:r>
              <a:rPr lang="ar-SA" altLang="en-US">
                <a:latin typeface="Arial" panose="020B0604020202020204" pitchFamily="34" charset="0"/>
                <a:cs typeface="B Nazanin" panose="00000400000000000000" pitchFamily="2" charset="-78"/>
              </a:rPr>
              <a:t> : هر ترا بایت برابر </a:t>
            </a:r>
            <a:r>
              <a:rPr lang="fa-IR" altLang="en-US">
                <a:cs typeface="B Nazanin" panose="00000400000000000000" pitchFamily="2" charset="-78"/>
              </a:rPr>
              <a:t>۱۰۲۴</a:t>
            </a:r>
            <a:r>
              <a:rPr lang="ar-SA" altLang="en-US">
                <a:cs typeface="B Nazanin" panose="00000400000000000000" pitchFamily="2" charset="-78"/>
              </a:rPr>
              <a:t> گیگا بایت است . به عبارتی هر ترا بایت برابر </a:t>
            </a:r>
            <a:r>
              <a:rPr lang="fa-IR" altLang="en-US">
                <a:cs typeface="B Nazanin" panose="00000400000000000000" pitchFamily="2" charset="-78"/>
              </a:rPr>
              <a:t>۲</a:t>
            </a:r>
            <a:r>
              <a:rPr lang="ar-SA" altLang="en-US">
                <a:cs typeface="B Nazanin" panose="00000400000000000000" pitchFamily="2" charset="-78"/>
              </a:rPr>
              <a:t> به توان </a:t>
            </a:r>
            <a:r>
              <a:rPr lang="fa-IR" altLang="en-US">
                <a:cs typeface="B Nazanin" panose="00000400000000000000" pitchFamily="2" charset="-78"/>
              </a:rPr>
              <a:t>۱۰</a:t>
            </a:r>
            <a:r>
              <a:rPr lang="ar-SA" altLang="en-US">
                <a:cs typeface="B Nazanin" panose="00000400000000000000" pitchFamily="2" charset="-78"/>
              </a:rPr>
              <a:t> گیگا بایت است . </a:t>
            </a:r>
            <a:endParaRPr lang="en-US" altLang="en-US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en-US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10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8E954F-B036-4627-8C8D-653D641FD47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  <p:graphicFrame>
        <p:nvGraphicFramePr>
          <p:cNvPr id="193607" name="Group 71"/>
          <p:cNvGraphicFramePr>
            <a:graphicFrameLocks noGrp="1"/>
          </p:cNvGraphicFramePr>
          <p:nvPr/>
        </p:nvGraphicFramePr>
        <p:xfrm>
          <a:off x="3048000" y="2027238"/>
          <a:ext cx="6781800" cy="4144963"/>
        </p:xfrm>
        <a:graphic>
          <a:graphicData uri="http://schemas.openxmlformats.org/drawingml/2006/table">
            <a:tbl>
              <a:tblPr/>
              <a:tblGrid>
                <a:gridCol w="16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ar-SA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نام</a:t>
                      </a:r>
                      <a:endParaRPr kumimoji="0" lang="en-US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ar-SA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مخفف</a:t>
                      </a:r>
                      <a:endParaRPr kumimoji="0" lang="en-US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ar-SA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اندازه</a:t>
                      </a:r>
                      <a:endParaRPr kumimoji="0" lang="en-US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Kilo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2^10 = 1,024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2^20 = 1,048,576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Giga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2^30 = 1,073,741,824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Tera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2^40 = 1,099,511,627,776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2^50 = 1,125,899,906,842,624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Exa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2^60 = 1,152,921,504,606,846,976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Zetta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2^70 = 1,180,591,620,717,411,303,424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Yotta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2^80 = 1,208,925,819,614,629,174,706,176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7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F6DE32-321E-4947-AF73-FE75EA14C46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062664" y="835025"/>
            <a:ext cx="392747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solidFill>
                  <a:schemeClr val="tx2"/>
                </a:solidFill>
                <a:cs typeface="B Nazanin" panose="00000400000000000000" pitchFamily="2" charset="-78"/>
              </a:rPr>
              <a:t>دستگاههای ورودی</a:t>
            </a:r>
            <a:r>
              <a:rPr lang="ar-SA" altLang="en-US" sz="360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endParaRPr lang="en-US" altLang="en-US" sz="360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316164" y="2062163"/>
            <a:ext cx="7945437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fa-IR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1- صفحه کلید </a:t>
            </a:r>
            <a:r>
              <a:rPr lang="ar-SA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(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Keyboard</a:t>
            </a:r>
            <a:r>
              <a:rPr lang="ar-SA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)</a:t>
            </a:r>
            <a:endParaRPr lang="fa-IR" sz="36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anose="00000400000000000000" pitchFamily="2" charset="-78"/>
              </a:rPr>
              <a:t>متداولترین وسیله ورودی اطلاعات در کامپیوتر است. شامل مجموعه ای از سوئیچ ها است که به یک ریزپردازنده متصل می گردند. </a:t>
            </a:r>
          </a:p>
          <a:p>
            <a:pPr algn="r" rtl="1" eaLnBrk="1" hangingPunct="1">
              <a:defRPr/>
            </a:pPr>
            <a:endParaRPr lang="fa-IR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  <a:p>
            <a:pPr algn="r" rtl="1" eaLnBrk="1" hangingPunct="1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994275"/>
            <a:ext cx="26749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319713"/>
            <a:ext cx="2239962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4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E0431E-8B3B-4000-B580-C1148FFC19A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389689" y="928688"/>
            <a:ext cx="392747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solidFill>
                  <a:schemeClr val="tx2"/>
                </a:solidFill>
                <a:cs typeface="B Nazanin" panose="00000400000000000000" pitchFamily="2" charset="-78"/>
              </a:rPr>
              <a:t>دستگاههای ورودی</a:t>
            </a:r>
            <a:r>
              <a:rPr lang="ar-SA" altLang="en-US" sz="360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endParaRPr lang="en-US" altLang="en-US" sz="360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438400" y="1885950"/>
            <a:ext cx="7945438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fa-IR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2- ماوس </a:t>
            </a:r>
            <a:r>
              <a:rPr lang="ar-SA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(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Mouse</a:t>
            </a:r>
            <a:r>
              <a:rPr lang="ar-SA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)</a:t>
            </a:r>
            <a:endParaRPr lang="fa-IR" sz="36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  <a:p>
            <a:pPr algn="r" rtl="1" eaLnBrk="1" hangingPunct="1">
              <a:defRPr/>
            </a:pP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جهت سهولت در استفاده از نرم افزارها استفاده می شود. ماوس قادر به تشخیص حرکت و کلیک بوده و پس از تشخیص لازم اطلاعات مورد نیاز برای کامپیوتر ارسال تا عملیات لازم انجام گیرد. </a:t>
            </a:r>
            <a:r>
              <a:rPr lang="ar-SA" sz="2800" dirty="0">
                <a:solidFill>
                  <a:srgbClr val="FFFFFF"/>
                </a:solidFill>
                <a:latin typeface="Times New Roman" pitchFamily="18" charset="0"/>
                <a:cs typeface="B Nazanin" panose="00000400000000000000" pitchFamily="2" charset="-78"/>
              </a:rPr>
              <a:t>از </a:t>
            </a:r>
            <a:r>
              <a:rPr lang="ar-SA" sz="2800" dirty="0">
                <a:solidFill>
                  <a:srgbClr val="FFFFFF"/>
                </a:solidFill>
                <a:latin typeface="Times New Roman" pitchFamily="18" charset="0"/>
                <a:cs typeface="B Lotus" pitchFamily="2" charset="-78"/>
              </a:rPr>
              <a:t>ماوس بيشتر در محيط‌هاي گرافيكي مثل سيستم عامل ويندوز، برنامه‌هاي تحت ويندوز، بازي‌ها و ... استفاده مي‌شود</a:t>
            </a:r>
            <a:endParaRPr lang="fa-IR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  <a:p>
            <a:pPr algn="r" rtl="1" eaLnBrk="1" hangingPunct="1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953000"/>
            <a:ext cx="18256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40288"/>
            <a:ext cx="194945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22479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66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D19234-BDBE-401F-A0BD-756FEDA8CED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370639" y="166688"/>
            <a:ext cx="392747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solidFill>
                  <a:schemeClr val="tx2"/>
                </a:solidFill>
                <a:cs typeface="B Nazanin" panose="00000400000000000000" pitchFamily="2" charset="-78"/>
              </a:rPr>
              <a:t>دستگاههای ورودی</a:t>
            </a:r>
            <a:r>
              <a:rPr lang="ar-SA" altLang="en-US" sz="360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endParaRPr lang="en-US" altLang="en-US" sz="360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860550" y="1190625"/>
            <a:ext cx="84010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>
                <a:solidFill>
                  <a:schemeClr val="folHlin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3- </a:t>
            </a:r>
            <a:r>
              <a:rPr lang="en-US" altLang="en-US" sz="3600">
                <a:solidFill>
                  <a:schemeClr val="folHlin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CD Drive</a:t>
            </a:r>
            <a:endParaRPr lang="fa-IR" altLang="en-US" sz="3600">
              <a:solidFill>
                <a:schemeClr val="folHlink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ديسک های فشرده رايج ترين رسانه ذخيره سازی برای انتقال وجابجائی نرم افزارها و ... میباشند. ظرفيت ديسک های فوق معادل 783 مگابايت است. قطر اين ديسک ها </a:t>
            </a:r>
            <a:r>
              <a:rPr lang="fa-IR" altLang="en-US" sz="2000">
                <a:latin typeface="Arial" panose="020B0604020202020204" pitchFamily="34" charset="0"/>
                <a:cs typeface="B Nazanin" panose="00000400000000000000" pitchFamily="2" charset="-78"/>
              </a:rPr>
              <a:t>12</a:t>
            </a: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 سانتيمتر است.</a:t>
            </a:r>
            <a:r>
              <a:rPr lang="fa-IR" altLang="en-US" sz="20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en-US" altLang="en-US" sz="2000">
                <a:latin typeface="Arial" panose="020B0604020202020204" pitchFamily="34" charset="0"/>
                <a:cs typeface="B Nazanin" panose="00000400000000000000" pitchFamily="2" charset="-78"/>
              </a:rPr>
              <a:t>CD</a:t>
            </a: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 دارای يک شيار حلزونی (مارپيچ) داده است. دواير از قسمت داخل ديسک شروع و  بسمت بيرون ديسک ختم می شوند.</a:t>
            </a:r>
            <a:r>
              <a:rPr lang="fa-IR" altLang="en-US" sz="200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endParaRPr lang="en-US" altLang="en-US" sz="20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B Nazanin" panose="00000400000000000000" pitchFamily="2" charset="-78"/>
              </a:rPr>
              <a:t>CD Player</a:t>
            </a: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 مسئوليت يافتن و خواندن اطلاعات ذخيره شده بر روی يک </a:t>
            </a:r>
            <a:r>
              <a:rPr lang="en-US" altLang="en-US" sz="2000">
                <a:latin typeface="Arial" panose="020B0604020202020204" pitchFamily="34" charset="0"/>
                <a:cs typeface="B Nazanin" panose="00000400000000000000" pitchFamily="2" charset="-78"/>
              </a:rPr>
              <a:t>CD</a:t>
            </a: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 را برعهده دارد.</a:t>
            </a:r>
            <a:endParaRPr lang="fa-IR" altLang="en-US" sz="20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يک </a:t>
            </a:r>
            <a:r>
              <a:rPr lang="en-US" altLang="en-US" sz="1800">
                <a:latin typeface="Arial" panose="020B0604020202020204" pitchFamily="34" charset="0"/>
                <a:cs typeface="B Nazanin" panose="00000400000000000000" pitchFamily="2" charset="-78"/>
              </a:rPr>
              <a:t>CD drive</a:t>
            </a: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 دارای سه بخش اساسی است : </a:t>
            </a:r>
            <a:endParaRPr lang="en-US" altLang="en-US" sz="20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يک موتور که باعث چرخش ديسک می گردد. چرخش موتور فوق200 و 500 دور دردقيقه با توجه به شياری است می بايست خوانده شود. </a:t>
            </a:r>
            <a:endParaRPr lang="en-US" altLang="en-US" sz="20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يک ليزر و يک سيستم لنز که برآمدگی های موجود بر روی </a:t>
            </a:r>
            <a:r>
              <a:rPr lang="en-US" altLang="en-US" sz="2000">
                <a:latin typeface="Arial" panose="020B0604020202020204" pitchFamily="34" charset="0"/>
                <a:cs typeface="B Nazanin" panose="00000400000000000000" pitchFamily="2" charset="-78"/>
              </a:rPr>
              <a:t>CD</a:t>
            </a: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 را خواهند خواند. </a:t>
            </a:r>
            <a:endParaRPr lang="fa-IR" altLang="en-US" sz="20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000">
                <a:latin typeface="Arial" panose="020B0604020202020204" pitchFamily="34" charset="0"/>
                <a:cs typeface="B Nazanin" panose="00000400000000000000" pitchFamily="2" charset="-78"/>
              </a:rPr>
              <a:t>يک مکانيزم رديابی به منظور حرکت  ليزر بگونه ای که پرتو نور قادر به دنبال نمودن شيار حلزونی باشد.</a:t>
            </a:r>
            <a:endParaRPr lang="en-US" altLang="en-US" sz="200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5081589"/>
            <a:ext cx="13716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5053014"/>
            <a:ext cx="219075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4813300"/>
            <a:ext cx="2205038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64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E2B7B3-F9A5-4944-9D50-8449D2D2467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324601" y="936625"/>
            <a:ext cx="392747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solidFill>
                  <a:schemeClr val="tx2"/>
                </a:solidFill>
                <a:cs typeface="B Nazanin" panose="00000400000000000000" pitchFamily="2" charset="-78"/>
              </a:rPr>
              <a:t> دستگاههای ورودی</a:t>
            </a:r>
            <a:endParaRPr lang="en-US" altLang="en-US" sz="360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052639" y="1974850"/>
            <a:ext cx="8199437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fa-IR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Lotus" pitchFamily="2" charset="-78"/>
              </a:rPr>
              <a:t>4- اسکنر</a:t>
            </a:r>
          </a:p>
          <a:p>
            <a:pPr algn="r" rtl="1" eaLnBrk="1" hangingPunct="1">
              <a:defRPr/>
            </a:pPr>
            <a:r>
              <a:rPr lang="ar-SA" sz="2400" dirty="0">
                <a:latin typeface="Arial" charset="0"/>
                <a:cs typeface="B Nazanin" panose="00000400000000000000" pitchFamily="2" charset="-78"/>
              </a:rPr>
              <a:t> استفاده از اسکنر در ساليان اخير در اغلب ادارات و موسسات متداول شده است . </a:t>
            </a:r>
            <a:r>
              <a:rPr lang="fa-IR" sz="2400" dirty="0">
                <a:latin typeface="Arial" charset="0"/>
                <a:cs typeface="B Nazanin" panose="00000400000000000000" pitchFamily="2" charset="-78"/>
              </a:rPr>
              <a:t>ایده اولیه تمامی اسکنرها تجزیه و تحلیل یک تصویر و انجام پردازشهای مربوطه است. </a:t>
            </a:r>
          </a:p>
          <a:p>
            <a:pPr algn="r" rtl="1" eaLnBrk="1" hangingPunct="1">
              <a:defRPr/>
            </a:pPr>
            <a:r>
              <a:rPr lang="ar-SA" sz="2400" dirty="0">
                <a:latin typeface="Arial" charset="0"/>
                <a:cs typeface="B Nazanin" panose="00000400000000000000" pitchFamily="2" charset="-78"/>
              </a:rPr>
              <a:t>اسکنرها دارای مدلهای متفاوتی می باشند . اسکنرهای مسطح متداولترین نوع اسکنر بوده و اسکنر روميزی نيز ناميده میشوند. </a:t>
            </a:r>
            <a:endParaRPr lang="en-US" sz="2400" dirty="0">
              <a:latin typeface="Arial" charset="0"/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fa-IR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  <a:p>
            <a:pPr algn="r" rtl="1" eaLnBrk="1" hangingPunct="1">
              <a:defRPr/>
            </a:pPr>
            <a:endParaRPr lang="fa-IR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  <a:p>
            <a:pPr algn="r" rtl="1" eaLnBrk="1" hangingPunct="1">
              <a:defRPr/>
            </a:pPr>
            <a:endParaRPr lang="fa-IR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  <a:p>
            <a:pPr algn="r" rtl="1" eaLnBrk="1" hangingPunct="1">
              <a:defRPr/>
            </a:pPr>
            <a:endParaRPr lang="fa-IR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  <a:p>
            <a:pPr algn="r" rtl="1" eaLnBrk="1" hangingPunct="1">
              <a:defRPr/>
            </a:pP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Lotus" pitchFamily="2" charset="-78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4" y="4154488"/>
            <a:ext cx="2270125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981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>
                <a:cs typeface="B Nazanin" panose="00000400000000000000" pitchFamily="2" charset="-78"/>
              </a:rPr>
              <a:t>تعریف کامپیوتر</a:t>
            </a:r>
            <a:endParaRPr lang="en-US" altLang="en-US" smtClean="0"/>
          </a:p>
        </p:txBody>
      </p:sp>
      <p:pic>
        <p:nvPicPr>
          <p:cNvPr id="921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113" y="2971801"/>
            <a:ext cx="8761412" cy="1154113"/>
          </a:xfrm>
        </p:spPr>
      </p:pic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6D08E3-FD71-427C-80A8-17917CACA59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261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A76322-EE2E-4877-A6AF-EA0967C287E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440489" y="957263"/>
            <a:ext cx="392747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600" b="1">
                <a:solidFill>
                  <a:schemeClr val="tx2"/>
                </a:solidFill>
                <a:cs typeface="B Lotus" panose="00000400000000000000" pitchFamily="2" charset="-78"/>
              </a:rPr>
              <a:t> دستگاههای خروجی</a:t>
            </a:r>
            <a:endParaRPr lang="en-US" altLang="en-US" sz="3600">
              <a:solidFill>
                <a:schemeClr val="tx2"/>
              </a:solidFill>
              <a:cs typeface="B Lotus" panose="00000400000000000000" pitchFamily="2" charset="-78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971675" y="2038350"/>
            <a:ext cx="84010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400" b="1">
                <a:solidFill>
                  <a:schemeClr val="folHlin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1- مانیتور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رايج ترين دستگاه نمايش اطلاعات در کامپيوتر است. </a:t>
            </a:r>
            <a:endParaRPr lang="fa-IR" altLang="en-US" sz="24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اغلب صفحات نمايشگر از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CRT</a:t>
            </a:r>
            <a:r>
              <a:rPr lang="ar-S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Cathode Ray Tube</a:t>
            </a:r>
            <a:r>
              <a:rPr lang="ar-S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استفاده می نمايند .</a:t>
            </a:r>
            <a:r>
              <a:rPr lang="fa-IR" altLang="en-US" sz="2400">
                <a:latin typeface="Arial" panose="020B0604020202020204" pitchFamily="34" charset="0"/>
                <a:cs typeface="B Nazanin" panose="00000400000000000000" pitchFamily="2" charset="-78"/>
              </a:rPr>
              <a:t>کامپیوترهای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Laptop</a:t>
            </a:r>
            <a:r>
              <a:rPr lang="fa-IR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و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ساير دستگاه های</a:t>
            </a:r>
            <a:endParaRPr lang="fa-IR" altLang="en-US" sz="24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محاسباتی قابل حمل ، از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LCD</a:t>
            </a:r>
            <a:r>
              <a:rPr lang="ar-S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Liquid Crystal Display</a:t>
            </a:r>
            <a:r>
              <a:rPr lang="ar-S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استفاده می نمايند. استفاده از مانيتورهای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LCD</a:t>
            </a:r>
            <a:r>
              <a:rPr lang="ar-SA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با توجه به مزايای</a:t>
            </a:r>
            <a:endParaRPr lang="en-US" altLang="en-US" sz="24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عمده آنان نظير : مصرف انرژی پايين بتدريج جايگزين مانيتورهای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CRT</a:t>
            </a:r>
            <a:r>
              <a:rPr lang="ar-SA" altLang="en-US" sz="2400">
                <a:latin typeface="Arial" panose="020B0604020202020204" pitchFamily="34" charset="0"/>
                <a:cs typeface="B Nazanin" panose="00000400000000000000" pitchFamily="2" charset="-78"/>
              </a:rPr>
              <a:t> میگردند.</a:t>
            </a:r>
            <a:endParaRPr lang="fa-IR" altLang="en-US" sz="240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2400" b="1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2400" b="1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10113"/>
            <a:ext cx="1739900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84000" contrast="-9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424364"/>
            <a:ext cx="29876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7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A57169-9FAA-42A0-926B-D6FDA944D99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122989" y="914400"/>
            <a:ext cx="392747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a-IR" altLang="en-US" sz="3600" b="1">
                <a:solidFill>
                  <a:srgbClr val="333399"/>
                </a:solidFill>
                <a:cs typeface="B Lotus" panose="00000400000000000000" pitchFamily="2" charset="-78"/>
              </a:rPr>
              <a:t> دستگاههای خروجی</a:t>
            </a:r>
            <a:endParaRPr lang="en-US" altLang="en-US" sz="3600">
              <a:solidFill>
                <a:srgbClr val="333399"/>
              </a:solidFill>
              <a:cs typeface="B Lotus" panose="00000400000000000000" pitchFamily="2" charset="-7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096000" y="2405063"/>
            <a:ext cx="3951288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800" b="1">
                <a:solidFill>
                  <a:schemeClr val="folHlink"/>
                </a:solidFill>
                <a:latin typeface="Arial" panose="020B0604020202020204" pitchFamily="34" charset="0"/>
                <a:cs typeface="B Lotus" panose="00000400000000000000" pitchFamily="2" charset="-78"/>
              </a:rPr>
              <a:t>2- پرینتر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800" b="1">
                <a:latin typeface="Arial" panose="020B0604020202020204" pitchFamily="34" charset="0"/>
                <a:cs typeface="B Lotus" panose="00000400000000000000" pitchFamily="2" charset="-78"/>
              </a:rPr>
              <a:t>انواع آن عبارتند از: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a-IR" altLang="en-US" sz="2800" b="1">
              <a:latin typeface="Arial" panose="020B0604020202020204" pitchFamily="34" charset="0"/>
              <a:cs typeface="B Lotus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a-IR" altLang="en-US" sz="2800" b="1">
                <a:latin typeface="Arial" panose="020B0604020202020204" pitchFamily="34" charset="0"/>
                <a:cs typeface="B Lotus" panose="00000400000000000000" pitchFamily="2" charset="-78"/>
              </a:rPr>
              <a:t> پرینتر سوزنی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a-IR" altLang="en-US" sz="2800" b="1">
              <a:latin typeface="Arial" panose="020B0604020202020204" pitchFamily="34" charset="0"/>
              <a:cs typeface="B Lotus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a-IR" altLang="en-US" sz="2800" b="1">
                <a:latin typeface="Arial" panose="020B0604020202020204" pitchFamily="34" charset="0"/>
                <a:cs typeface="B Lotus" panose="00000400000000000000" pitchFamily="2" charset="-78"/>
              </a:rPr>
              <a:t> پرینتر لیزری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a-IR" altLang="en-US" sz="2800" b="1">
              <a:latin typeface="Arial" panose="020B0604020202020204" pitchFamily="34" charset="0"/>
              <a:cs typeface="B Lotus" panose="00000400000000000000" pitchFamily="2" charset="-78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a-IR" altLang="en-US" sz="2800" b="1">
                <a:latin typeface="Arial" panose="020B0604020202020204" pitchFamily="34" charset="0"/>
                <a:cs typeface="B Lotus" panose="00000400000000000000" pitchFamily="2" charset="-78"/>
              </a:rPr>
              <a:t> پرینتر جوهر افشان</a:t>
            </a:r>
            <a:r>
              <a:rPr lang="ar-SA" altLang="en-US" sz="2800" b="1">
                <a:latin typeface="Arial" panose="020B0604020202020204" pitchFamily="34" charset="0"/>
                <a:cs typeface="B Lotus" panose="00000400000000000000" pitchFamily="2" charset="-78"/>
              </a:rPr>
              <a:t> </a:t>
            </a:r>
            <a:endParaRPr lang="en-US" altLang="en-US" sz="2800" b="1">
              <a:latin typeface="Arial" panose="020B0604020202020204" pitchFamily="34" charset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1189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484F9D-A9E8-4BC6-9C4B-0C3667F1877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133600"/>
            <a:ext cx="7772400" cy="1143000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ar-SA" altLang="en-US" sz="3200" b="1" dirty="0">
                <a:cs typeface="B Nazanin" panose="00000400000000000000" pitchFamily="2" charset="-78"/>
              </a:rPr>
              <a:t>چاپگرهاي ماتريس نقطه</a:t>
            </a:r>
            <a:r>
              <a:rPr lang="ar-SA" altLang="en-US" sz="3200" b="1" dirty="0"/>
              <a:t>‌</a:t>
            </a:r>
            <a:r>
              <a:rPr lang="ar-SA" altLang="en-US" sz="3200" b="1" dirty="0">
                <a:cs typeface="B Nazanin" panose="00000400000000000000" pitchFamily="2" charset="-78"/>
              </a:rPr>
              <a:t>اي</a:t>
            </a:r>
            <a:r>
              <a:rPr lang="fa-IR" altLang="en-US" sz="3200" b="1" dirty="0">
                <a:cs typeface="B Nazanin" panose="00000400000000000000" pitchFamily="2" charset="-78"/>
              </a:rPr>
              <a:t>؛</a:t>
            </a:r>
            <a:r>
              <a:rPr lang="en-US" altLang="en-US" sz="3200" dirty="0">
                <a:cs typeface="B Nazanin" panose="00000400000000000000" pitchFamily="2" charset="-78"/>
              </a:rPr>
              <a:t/>
            </a:r>
            <a:br>
              <a:rPr lang="en-US" altLang="en-US" sz="3200" dirty="0">
                <a:cs typeface="B Nazanin" panose="00000400000000000000" pitchFamily="2" charset="-78"/>
              </a:rPr>
            </a:br>
            <a:r>
              <a:rPr lang="ar-SA" altLang="en-US" sz="3200" dirty="0">
                <a:cs typeface="B Nazanin" panose="00000400000000000000" pitchFamily="2" charset="-78"/>
              </a:rPr>
              <a:t>براي چاپ كردن خروجي به</a:t>
            </a:r>
            <a:r>
              <a:rPr lang="ar-SA" altLang="en-US" sz="3200" dirty="0"/>
              <a:t>‌</a:t>
            </a:r>
            <a:r>
              <a:rPr lang="ar-SA" altLang="en-US" sz="3200" dirty="0">
                <a:cs typeface="B Nazanin" panose="00000400000000000000" pitchFamily="2" charset="-78"/>
              </a:rPr>
              <a:t>صورت نوشتاري يا گرافيكي بر روي كاغذ استفاده مي</a:t>
            </a:r>
            <a:r>
              <a:rPr lang="ar-SA" altLang="en-US" sz="3200" dirty="0"/>
              <a:t>‌</a:t>
            </a:r>
            <a:r>
              <a:rPr lang="ar-SA" altLang="en-US" sz="3200" dirty="0">
                <a:cs typeface="B Nazanin" panose="00000400000000000000" pitchFamily="2" charset="-78"/>
              </a:rPr>
              <a:t>شود كه داراي يك هد حاوي تعدادي سوزن است</a:t>
            </a:r>
            <a:r>
              <a:rPr lang="fa-IR" altLang="en-US" sz="3200" dirty="0">
                <a:cs typeface="B Nazanin" panose="00000400000000000000" pitchFamily="2" charset="-78"/>
              </a:rPr>
              <a:t>.</a:t>
            </a:r>
            <a:endParaRPr lang="en-US" altLang="en-US" sz="3200" dirty="0">
              <a:cs typeface="B Nazanin" panose="00000400000000000000" pitchFamily="2" charset="-78"/>
            </a:endParaRPr>
          </a:p>
        </p:txBody>
      </p:sp>
      <p:pic>
        <p:nvPicPr>
          <p:cNvPr id="172036" name="Picture 4" descr="ماتريس1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0089" y="4151314"/>
            <a:ext cx="2770187" cy="187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7" name="Picture 5" descr="ماتريس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1"/>
            <a:ext cx="294163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20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72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071939-15DD-4EB3-BCE5-2942A270C76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057400"/>
            <a:ext cx="7772400" cy="1143000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ar-SA" altLang="en-US" sz="3200" b="1" dirty="0">
                <a:cs typeface="B Nazanin" panose="00000400000000000000" pitchFamily="2" charset="-78"/>
              </a:rPr>
              <a:t>چاپگرهاي جوهر افشان</a:t>
            </a:r>
            <a:r>
              <a:rPr lang="fa-IR" altLang="en-US" sz="3200" b="1" dirty="0">
                <a:cs typeface="B Nazanin" panose="00000400000000000000" pitchFamily="2" charset="-78"/>
              </a:rPr>
              <a:t>؛</a:t>
            </a:r>
            <a:r>
              <a:rPr lang="en-US" altLang="en-US" sz="3200" dirty="0">
                <a:cs typeface="B Nazanin" panose="00000400000000000000" pitchFamily="2" charset="-78"/>
              </a:rPr>
              <a:t> </a:t>
            </a:r>
            <a:r>
              <a:rPr lang="fa-IR" altLang="en-US" sz="3200" dirty="0">
                <a:cs typeface="B Nazanin" panose="00000400000000000000" pitchFamily="2" charset="-78"/>
              </a:rPr>
              <a:t/>
            </a:r>
            <a:br>
              <a:rPr lang="fa-IR" altLang="en-US" sz="3200" dirty="0">
                <a:cs typeface="B Nazanin" panose="00000400000000000000" pitchFamily="2" charset="-78"/>
              </a:rPr>
            </a:br>
            <a:r>
              <a:rPr lang="ar-SA" altLang="en-US" sz="3200" dirty="0">
                <a:cs typeface="B Nazanin" panose="00000400000000000000" pitchFamily="2" charset="-78"/>
              </a:rPr>
              <a:t>براي چاپ كردن خروجي استفاده مي</a:t>
            </a:r>
            <a:r>
              <a:rPr lang="ar-SA" altLang="en-US" sz="3200" dirty="0"/>
              <a:t>‌</a:t>
            </a:r>
            <a:r>
              <a:rPr lang="ar-SA" altLang="en-US" sz="3200" dirty="0">
                <a:cs typeface="B Nazanin" panose="00000400000000000000" pitchFamily="2" charset="-78"/>
              </a:rPr>
              <a:t>شود</a:t>
            </a:r>
            <a:r>
              <a:rPr lang="fa-IR" altLang="en-US" sz="3200" dirty="0">
                <a:cs typeface="B Nazanin" panose="00000400000000000000" pitchFamily="2" charset="-78"/>
              </a:rPr>
              <a:t>.</a:t>
            </a:r>
            <a:r>
              <a:rPr lang="ar-SA" altLang="en-US" sz="3200" dirty="0">
                <a:cs typeface="B Nazanin" panose="00000400000000000000" pitchFamily="2" charset="-78"/>
              </a:rPr>
              <a:t>اين نوع چاپگرها داراي يك هد</a:t>
            </a:r>
            <a:r>
              <a:rPr lang="fa-IR" altLang="en-US" sz="3200" dirty="0">
                <a:cs typeface="B Nazanin" panose="00000400000000000000" pitchFamily="2" charset="-78"/>
              </a:rPr>
              <a:t> است</a:t>
            </a:r>
            <a:r>
              <a:rPr lang="ar-SA" altLang="en-US" sz="3200" dirty="0">
                <a:cs typeface="B Nazanin" panose="00000400000000000000" pitchFamily="2" charset="-78"/>
              </a:rPr>
              <a:t> كه با پاشيدن جوهر در رنگ</a:t>
            </a:r>
            <a:r>
              <a:rPr lang="ar-SA" altLang="en-US" sz="3200" dirty="0"/>
              <a:t>‌</a:t>
            </a:r>
            <a:r>
              <a:rPr lang="ar-SA" altLang="en-US" sz="3200" dirty="0">
                <a:cs typeface="B Nazanin" panose="00000400000000000000" pitchFamily="2" charset="-78"/>
              </a:rPr>
              <a:t>هاي مختلف</a:t>
            </a:r>
            <a:r>
              <a:rPr lang="fa-IR" altLang="en-US" sz="3200" dirty="0">
                <a:cs typeface="B Nazanin" panose="00000400000000000000" pitchFamily="2" charset="-78"/>
              </a:rPr>
              <a:t> خروجي رنگي را </a:t>
            </a:r>
            <a:r>
              <a:rPr lang="ar-SA" altLang="en-US" sz="3200" dirty="0">
                <a:cs typeface="B Nazanin" panose="00000400000000000000" pitchFamily="2" charset="-78"/>
              </a:rPr>
              <a:t>به خوبي </a:t>
            </a:r>
            <a:r>
              <a:rPr lang="fa-IR" altLang="en-US" sz="3200" dirty="0">
                <a:cs typeface="B Nazanin" panose="00000400000000000000" pitchFamily="2" charset="-78"/>
              </a:rPr>
              <a:t>انجام مي دهد.</a:t>
            </a:r>
            <a:endParaRPr lang="en-US" altLang="en-US" sz="3200" dirty="0">
              <a:cs typeface="B Nazanin" panose="00000400000000000000" pitchFamily="2" charset="-78"/>
            </a:endParaRPr>
          </a:p>
        </p:txBody>
      </p:sp>
      <p:pic>
        <p:nvPicPr>
          <p:cNvPr id="173060" name="Picture 4" descr="جوهر افشان1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0088" y="3695701"/>
            <a:ext cx="2571750" cy="180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061" name="Picture 5" descr="جوهر افش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1"/>
            <a:ext cx="3200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7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4AE90A-7893-4778-B19A-638D5F341E9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055813"/>
            <a:ext cx="7772400" cy="1143000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ar-SA" altLang="en-US" sz="3200" b="1" dirty="0">
                <a:cs typeface="B Nazanin" panose="00000400000000000000" pitchFamily="2" charset="-78"/>
              </a:rPr>
              <a:t>چاپگرهاي ليزري</a:t>
            </a:r>
            <a:r>
              <a:rPr lang="fa-IR" altLang="en-US" sz="3200" b="1" dirty="0">
                <a:cs typeface="B Nazanin" panose="00000400000000000000" pitchFamily="2" charset="-78"/>
              </a:rPr>
              <a:t>؛</a:t>
            </a:r>
            <a:r>
              <a:rPr lang="en-US" altLang="en-US" sz="3200" b="1" dirty="0">
                <a:cs typeface="B Nazanin" panose="00000400000000000000" pitchFamily="2" charset="-78"/>
              </a:rPr>
              <a:t/>
            </a:r>
            <a:br>
              <a:rPr lang="en-US" altLang="en-US" sz="3200" b="1" dirty="0">
                <a:cs typeface="B Nazanin" panose="00000400000000000000" pitchFamily="2" charset="-78"/>
              </a:rPr>
            </a:br>
            <a:r>
              <a:rPr lang="en-US" altLang="en-US" sz="3200" dirty="0">
                <a:cs typeface="B Nazanin" panose="00000400000000000000" pitchFamily="2" charset="-78"/>
              </a:rPr>
              <a:t/>
            </a:r>
            <a:br>
              <a:rPr lang="en-US" altLang="en-US" sz="3200" dirty="0">
                <a:cs typeface="B Nazanin" panose="00000400000000000000" pitchFamily="2" charset="-78"/>
              </a:rPr>
            </a:br>
            <a:r>
              <a:rPr lang="ar-SA" altLang="en-US" sz="3200" dirty="0">
                <a:cs typeface="B Nazanin" panose="00000400000000000000" pitchFamily="2" charset="-78"/>
              </a:rPr>
              <a:t>براي چاپ از تكنولوژيي مشابه با دستگاه</a:t>
            </a:r>
            <a:r>
              <a:rPr lang="ar-SA" altLang="en-US" sz="3200" dirty="0"/>
              <a:t>‌</a:t>
            </a:r>
            <a:r>
              <a:rPr lang="ar-SA" altLang="en-US" sz="3200" dirty="0">
                <a:cs typeface="B Nazanin" panose="00000400000000000000" pitchFamily="2" charset="-78"/>
              </a:rPr>
              <a:t>هاي فتوكپي استفاده مي</a:t>
            </a:r>
            <a:r>
              <a:rPr lang="ar-SA" altLang="en-US" sz="3200" dirty="0"/>
              <a:t>‌</a:t>
            </a:r>
            <a:r>
              <a:rPr lang="ar-SA" altLang="en-US" sz="3200" dirty="0">
                <a:cs typeface="B Nazanin" panose="00000400000000000000" pitchFamily="2" charset="-78"/>
              </a:rPr>
              <a:t>كند</a:t>
            </a:r>
            <a:r>
              <a:rPr lang="fa-IR" altLang="en-US" sz="3200" dirty="0">
                <a:cs typeface="B Nazanin" panose="00000400000000000000" pitchFamily="2" charset="-78"/>
              </a:rPr>
              <a:t>.</a:t>
            </a:r>
            <a:endParaRPr lang="en-US" altLang="en-US" sz="3200" dirty="0">
              <a:cs typeface="B Nazanin" panose="00000400000000000000" pitchFamily="2" charset="-78"/>
            </a:endParaRPr>
          </a:p>
        </p:txBody>
      </p:sp>
      <p:pic>
        <p:nvPicPr>
          <p:cNvPr id="174084" name="Picture 4" descr="IMAGES%5CMFRX42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657600"/>
            <a:ext cx="2889250" cy="288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5" name="Picture 5" descr="ليزر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36385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9B6F7E-22E7-4BDB-9126-72712976C52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0"/>
            <a:ext cx="7772400" cy="1143000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ar-SA" altLang="en-US" sz="4000" dirty="0">
                <a:cs typeface="B Nazanin" panose="00000400000000000000" pitchFamily="2" charset="-78"/>
              </a:rPr>
              <a:t>رسام</a:t>
            </a:r>
            <a:r>
              <a:rPr lang="fa-IR" altLang="en-US" sz="4000" dirty="0">
                <a:cs typeface="B Nazanin" panose="00000400000000000000" pitchFamily="2" charset="-78"/>
              </a:rPr>
              <a:t>(</a:t>
            </a:r>
            <a:r>
              <a:rPr lang="ar-SA" altLang="en-US" sz="4000" dirty="0">
                <a:cs typeface="B Nazanin" panose="00000400000000000000" pitchFamily="2" charset="-78"/>
              </a:rPr>
              <a:t>پلاتر</a:t>
            </a:r>
            <a:r>
              <a:rPr lang="fa-IR" altLang="en-US" sz="4000" dirty="0">
                <a:cs typeface="B Nazanin" panose="00000400000000000000" pitchFamily="2" charset="-78"/>
              </a:rPr>
              <a:t>)؛</a:t>
            </a:r>
            <a:r>
              <a:rPr lang="en-US" altLang="en-US" sz="2800" dirty="0">
                <a:cs typeface="B Nazanin" panose="00000400000000000000" pitchFamily="2" charset="-78"/>
              </a:rPr>
              <a:t/>
            </a:r>
            <a:br>
              <a:rPr lang="en-US" altLang="en-US" sz="2800" dirty="0">
                <a:cs typeface="B Nazanin" panose="00000400000000000000" pitchFamily="2" charset="-78"/>
              </a:rPr>
            </a:br>
            <a:r>
              <a:rPr lang="ar-SA" altLang="en-US" sz="2800" dirty="0">
                <a:cs typeface="B Nazanin" panose="00000400000000000000" pitchFamily="2" charset="-78"/>
              </a:rPr>
              <a:t>يكي از دستگاه</a:t>
            </a:r>
            <a:r>
              <a:rPr lang="ar-SA" altLang="en-US" sz="2800" dirty="0"/>
              <a:t>‌</a:t>
            </a:r>
            <a:r>
              <a:rPr lang="ar-SA" altLang="en-US" sz="2800" dirty="0">
                <a:cs typeface="B Nazanin" panose="00000400000000000000" pitchFamily="2" charset="-78"/>
              </a:rPr>
              <a:t>هاي خروجي كه براي رسم نقشه، نمودارهاي بزرگ، طرح</a:t>
            </a:r>
            <a:r>
              <a:rPr lang="ar-SA" altLang="en-US" sz="2800" dirty="0"/>
              <a:t>‌</a:t>
            </a:r>
            <a:r>
              <a:rPr lang="ar-SA" altLang="en-US" sz="2800" dirty="0">
                <a:cs typeface="B Nazanin" panose="00000400000000000000" pitchFamily="2" charset="-78"/>
              </a:rPr>
              <a:t>ها و اشكال خطي مورد استفاده قرار مي</a:t>
            </a:r>
            <a:r>
              <a:rPr lang="ar-SA" altLang="en-US" sz="2800" dirty="0"/>
              <a:t>‌</a:t>
            </a:r>
            <a:r>
              <a:rPr lang="ar-SA" altLang="en-US" sz="2800" dirty="0">
                <a:cs typeface="B Nazanin" panose="00000400000000000000" pitchFamily="2" charset="-78"/>
              </a:rPr>
              <a:t>گيرد رسام يا مي</a:t>
            </a:r>
            <a:r>
              <a:rPr lang="ar-SA" altLang="en-US" sz="2800" dirty="0"/>
              <a:t>‌</a:t>
            </a:r>
            <a:r>
              <a:rPr lang="ar-SA" altLang="en-US" sz="2800" dirty="0">
                <a:cs typeface="B Nazanin" panose="00000400000000000000" pitchFamily="2" charset="-78"/>
              </a:rPr>
              <a:t>باشد</a:t>
            </a:r>
            <a:r>
              <a:rPr lang="fa-IR" altLang="en-US" sz="2800" dirty="0">
                <a:cs typeface="B Nazanin" panose="00000400000000000000" pitchFamily="2" charset="-78"/>
              </a:rPr>
              <a:t>.</a:t>
            </a:r>
            <a:endParaRPr lang="en-US" altLang="en-US" sz="2800" dirty="0">
              <a:cs typeface="B Nazanin" panose="00000400000000000000" pitchFamily="2" charset="-78"/>
            </a:endParaRPr>
          </a:p>
        </p:txBody>
      </p:sp>
      <p:pic>
        <p:nvPicPr>
          <p:cNvPr id="175108" name="Picture 4" descr="جوهر افشان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1489" y="3160714"/>
            <a:ext cx="2619375" cy="2274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09" name="Picture 5" descr="pl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971801"/>
            <a:ext cx="31781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FC9414-4853-4C16-BF2A-1FEFCFA3119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828800"/>
            <a:ext cx="7772400" cy="1143000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ar-SA" altLang="en-US" b="1" dirty="0" smtClean="0">
                <a:cs typeface="B Nazanin" panose="00000400000000000000" pitchFamily="2" charset="-78"/>
              </a:rPr>
              <a:t>بلندگو</a:t>
            </a:r>
            <a:r>
              <a:rPr lang="en-US" alt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ar-SA" altLang="en-US" sz="4000" dirty="0">
                <a:cs typeface="B Nazanin" panose="00000400000000000000" pitchFamily="2" charset="-78"/>
              </a:rPr>
              <a:t>از</a:t>
            </a:r>
            <a:r>
              <a:rPr lang="en-US" altLang="en-US" sz="4000" dirty="0">
                <a:cs typeface="B Nazanin" panose="00000400000000000000" pitchFamily="2" charset="-78"/>
              </a:rPr>
              <a:t> </a:t>
            </a:r>
            <a:r>
              <a:rPr lang="fa-IR" altLang="en-US" sz="4000" dirty="0">
                <a:cs typeface="B Nazanin" panose="00000400000000000000" pitchFamily="2" charset="-78"/>
              </a:rPr>
              <a:t>بلندگو،</a:t>
            </a:r>
            <a:r>
              <a:rPr lang="en-US" altLang="en-US" sz="4000" dirty="0">
                <a:cs typeface="B Nazanin" panose="00000400000000000000" pitchFamily="2" charset="-78"/>
              </a:rPr>
              <a:t> </a:t>
            </a:r>
            <a:r>
              <a:rPr lang="ar-SA" altLang="en-US" sz="4000" dirty="0">
                <a:cs typeface="B Nazanin" panose="00000400000000000000" pitchFamily="2" charset="-78"/>
              </a:rPr>
              <a:t>براي پخش موسيقي و يا ساير صداها از كامپيوتر استفاده مي</a:t>
            </a:r>
            <a:r>
              <a:rPr lang="ar-SA" altLang="en-US" sz="4000" dirty="0"/>
              <a:t>‌</a:t>
            </a:r>
            <a:r>
              <a:rPr lang="ar-SA" altLang="en-US" sz="4000" dirty="0">
                <a:cs typeface="B Nazanin" panose="00000400000000000000" pitchFamily="2" charset="-78"/>
              </a:rPr>
              <a:t>شود</a:t>
            </a:r>
            <a:r>
              <a:rPr lang="fa-IR" altLang="en-US" sz="4000" dirty="0">
                <a:cs typeface="B Nazanin" panose="00000400000000000000" pitchFamily="2" charset="-78"/>
              </a:rPr>
              <a:t>.</a:t>
            </a:r>
            <a:endParaRPr lang="en-US" altLang="en-US" sz="4000" dirty="0">
              <a:cs typeface="B Nazanin" panose="00000400000000000000" pitchFamily="2" charset="-78"/>
            </a:endParaRPr>
          </a:p>
        </p:txBody>
      </p:sp>
      <p:pic>
        <p:nvPicPr>
          <p:cNvPr id="176132" name="Picture 4" descr="spek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26" y="3473451"/>
            <a:ext cx="3298825" cy="239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" name="Picture 5" descr="loadimagepro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12DA07-7042-44BF-A0ED-72066DE3EA2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cs typeface="B Nazanin" panose="00000400000000000000" pitchFamily="2" charset="-78"/>
              </a:rPr>
              <a:t>چند اصطلاح: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17714"/>
            <a:ext cx="8497888" cy="4225925"/>
          </a:xfrm>
        </p:spPr>
        <p:txBody>
          <a:bodyPr/>
          <a:lstStyle/>
          <a:p>
            <a:pPr algn="r" rtl="1" eaLnBrk="1" hangingPunct="1"/>
            <a:r>
              <a:rPr lang="en-US" altLang="en-US">
                <a:cs typeface="B Nazanin" panose="00000400000000000000" pitchFamily="2" charset="-78"/>
              </a:rPr>
              <a:t>Data</a:t>
            </a:r>
            <a:r>
              <a:rPr lang="fa-IR" altLang="en-US">
                <a:cs typeface="B Nazanin" panose="00000400000000000000" pitchFamily="2" charset="-78"/>
              </a:rPr>
              <a:t>  : هر نوع آگاهی خام</a:t>
            </a:r>
          </a:p>
          <a:p>
            <a:pPr algn="r" rtl="1" eaLnBrk="1" hangingPunct="1"/>
            <a:r>
              <a:rPr lang="en-US" altLang="en-US">
                <a:cs typeface="B Nazanin" panose="00000400000000000000" pitchFamily="2" charset="-78"/>
              </a:rPr>
              <a:t>Information</a:t>
            </a:r>
            <a:r>
              <a:rPr lang="fa-IR" altLang="en-US">
                <a:cs typeface="B Nazanin" panose="00000400000000000000" pitchFamily="2" charset="-78"/>
              </a:rPr>
              <a:t> : داده های پخته شده</a:t>
            </a:r>
          </a:p>
          <a:p>
            <a:pPr algn="r" rtl="1" eaLnBrk="1" hangingPunct="1"/>
            <a:r>
              <a:rPr lang="en-US" altLang="en-US">
                <a:cs typeface="B Nazanin" panose="00000400000000000000" pitchFamily="2" charset="-78"/>
              </a:rPr>
              <a:t>Program</a:t>
            </a:r>
            <a:r>
              <a:rPr lang="fa-IR" altLang="en-US">
                <a:cs typeface="B Nazanin" panose="00000400000000000000" pitchFamily="2" charset="-78"/>
              </a:rPr>
              <a:t> : مجموعه دستورالعملهایی که اجرای به ترتیب آنها ما را به هدفی خاص می رساند.</a:t>
            </a:r>
          </a:p>
          <a:p>
            <a:pPr algn="r" rtl="1" eaLnBrk="1" hangingPunct="1"/>
            <a:r>
              <a:rPr lang="en-US" altLang="en-US">
                <a:cs typeface="B Nazanin" panose="00000400000000000000" pitchFamily="2" charset="-78"/>
              </a:rPr>
              <a:t>Process</a:t>
            </a:r>
            <a:r>
              <a:rPr lang="fa-IR" altLang="en-US">
                <a:cs typeface="B Nazanin" panose="00000400000000000000" pitchFamily="2" charset="-78"/>
              </a:rPr>
              <a:t> : کار بر روی داده ها مطابق با برنامه</a:t>
            </a:r>
            <a:endParaRPr lang="en-US" altLang="en-US">
              <a:cs typeface="B Nazanin" panose="00000400000000000000" pitchFamily="2" charset="-78"/>
            </a:endParaRPr>
          </a:p>
          <a:p>
            <a:pPr algn="r" rtl="1" eaLnBrk="1" hangingPunct="1"/>
            <a:r>
              <a:rPr lang="en-US" altLang="en-US">
                <a:cs typeface="B Nazanin" panose="00000400000000000000" pitchFamily="2" charset="-78"/>
              </a:rPr>
              <a:t>Algorithm</a:t>
            </a:r>
            <a:r>
              <a:rPr lang="fa-IR" altLang="en-US">
                <a:cs typeface="B Nazanin" panose="00000400000000000000" pitchFamily="2" charset="-78"/>
              </a:rPr>
              <a:t> : دستورالعمل های که برای کامپیوتر نوشته می شود</a:t>
            </a:r>
          </a:p>
          <a:p>
            <a:pPr algn="r" rtl="1"/>
            <a:r>
              <a:rPr lang="en-US" altLang="en-US">
                <a:cs typeface="B Nazanin" panose="00000400000000000000" pitchFamily="2" charset="-78"/>
              </a:rPr>
              <a:t>Programing Languages</a:t>
            </a:r>
            <a:r>
              <a:rPr lang="fa-IR" altLang="en-US">
                <a:cs typeface="B Nazanin" panose="00000400000000000000" pitchFamily="2" charset="-78"/>
              </a:rPr>
              <a:t> : زبانی است که برای کامپیوتر قابل فهم بوده و الگوریتمها با استفاده از آن به کامپیوتر داده می شوند.</a:t>
            </a:r>
            <a:endParaRPr lang="en-US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9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cs typeface="B Nazanin" panose="00000400000000000000" pitchFamily="2" charset="-78"/>
              </a:rPr>
              <a:t>Programing Languages</a:t>
            </a:r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0" y="1903413"/>
            <a:ext cx="8382000" cy="4114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altLang="en-US">
                <a:cs typeface="B Nazanin" panose="00000400000000000000" pitchFamily="2" charset="-78"/>
              </a:rPr>
              <a:t>زبان نسل اول: که به آن زبان ماشین نیز گفته می شود، مستقیما به زبان خود کامپیوتر(یعنی زبان صفر و یک) نوشته می شود و توسط کامپیوتر قابل اجرا می باشد. هر کامپیوتری زبان ماشین مخصوص به خود را دارد که وابسته به سخت افزار خود آن کامپیوتر است.</a:t>
            </a:r>
          </a:p>
          <a:p>
            <a:pPr algn="r" rtl="1"/>
            <a:r>
              <a:rPr lang="fa-IR" altLang="en-US">
                <a:cs typeface="B Nazanin" panose="00000400000000000000" pitchFamily="2" charset="-78"/>
              </a:rPr>
              <a:t>زبان نسل دوم: زبان اسمبلی است که حالت نمادین زبان ماشین است و در آن دستورات با استفاده از یک نماد بجای کد صفر و یک نوشته می شوند. کد اسمبلی مثال بالا بصورت زیر است: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load basepay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add overpay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store grosspay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9E693D-BF60-4E66-A725-0E0C149A1CD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63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cs typeface="B Nazanin" panose="00000400000000000000" pitchFamily="2" charset="-78"/>
              </a:rPr>
              <a:t>Programing Languages</a:t>
            </a:r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0" y="2017713"/>
            <a:ext cx="8955088" cy="4114800"/>
          </a:xfrm>
        </p:spPr>
        <p:txBody>
          <a:bodyPr/>
          <a:lstStyle/>
          <a:p>
            <a:pPr algn="r" rtl="1"/>
            <a:r>
              <a:rPr lang="fa-IR" altLang="en-US" b="1">
                <a:cs typeface="B Nazanin" panose="00000400000000000000" pitchFamily="2" charset="-78"/>
              </a:rPr>
              <a:t>زبان نسل سوم</a:t>
            </a:r>
            <a:r>
              <a:rPr lang="fa-IR" altLang="en-US">
                <a:cs typeface="B Nazanin" panose="00000400000000000000" pitchFamily="2" charset="-78"/>
              </a:rPr>
              <a:t> : این نسل شامل زبان های سطح بالا است که از جمله زبان های این نسل می توان به زبان های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 ،C++ ، C# ، PASCAL ، Basic ، FORTRAN ،JAVA </a:t>
            </a:r>
            <a:r>
              <a:rPr lang="fa-IR" altLang="en-US">
                <a:cs typeface="B Nazanin" panose="00000400000000000000" pitchFamily="2" charset="-78"/>
              </a:rPr>
              <a:t>و... اشاره کرد. برنامه نویسی به این زبانها بسیار نزدیک به زبان انسان هستند و از دستوراتی مشابه زبان طبیعی )اغلبا زبان انگلیسی( تشکیل شده اند. برای مثال بالا داریم: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sspay = basepay + overpay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843783-A871-4955-8DE2-3671295C658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27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cs typeface="B Nazanin" panose="00000400000000000000" pitchFamily="2" charset="-78"/>
              </a:rPr>
              <a:t>Programing Languages</a:t>
            </a:r>
            <a:endParaRPr lang="en-US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76400" y="2017714"/>
            <a:ext cx="8802688" cy="4535487"/>
          </a:xfrm>
        </p:spPr>
        <p:txBody>
          <a:bodyPr/>
          <a:lstStyle/>
          <a:p>
            <a:pPr algn="r" rtl="1"/>
            <a:r>
              <a:rPr lang="fa-IR" altLang="en-US" b="1" dirty="0">
                <a:cs typeface="B Nazanin" panose="00000400000000000000" pitchFamily="2" charset="-78"/>
              </a:rPr>
              <a:t>زبان نسل چهارم</a:t>
            </a:r>
            <a:r>
              <a:rPr lang="fa-IR" altLang="en-US" dirty="0">
                <a:cs typeface="B Nazanin" panose="00000400000000000000" pitchFamily="2" charset="-78"/>
              </a:rPr>
              <a:t>: این نسل شامل زبانهای بسیار سطح بالا هست که از جمله زبان های این نسل می توان به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  <a:r>
              <a:rPr lang="fa-IR" altLang="en-US" dirty="0">
                <a:cs typeface="B Nazanin" panose="00000400000000000000" pitchFamily="2" charset="-78"/>
              </a:rPr>
              <a:t> اشاره کرد که زبانی است خاص منظوره و همچون زبان طبیعی که برای دریافت اطلاعات از پایگاه داده بکار می رود. در زیر نمونه ای از دستورات این زبان ذکر شده است:</a:t>
            </a:r>
          </a:p>
          <a:p>
            <a:pPr algn="r" rt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*</a:t>
            </a:r>
          </a:p>
          <a:p>
            <a:pPr algn="r" rt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Customers</a:t>
            </a:r>
          </a:p>
          <a:p>
            <a:pPr algn="r" rt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Balance &gt; 50</a:t>
            </a:r>
            <a:endParaRPr lang="fa-I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altLang="en-US" b="1" dirty="0">
                <a:cs typeface="B Nazanin" panose="00000400000000000000" pitchFamily="2" charset="-78"/>
              </a:rPr>
              <a:t>زبان نسل پنجم </a:t>
            </a:r>
            <a:r>
              <a:rPr lang="fa-IR" altLang="en-US" dirty="0">
                <a:cs typeface="B Nazanin" panose="00000400000000000000" pitchFamily="2" charset="-78"/>
              </a:rPr>
              <a:t>: زبان های این نسل شامل محیط های گرافیکی مناسب و راحتی برای تولید نرم افزار ها هستند از جمله می توان به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en-US" altLang="en-US" dirty="0">
                <a:cs typeface="B Nazanin" panose="00000400000000000000" pitchFamily="2" charset="-78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C++ ، Visual C# </a:t>
            </a:r>
            <a:r>
              <a:rPr lang="fa-IR" altLang="en-US" dirty="0">
                <a:cs typeface="B Nazanin" panose="00000400000000000000" pitchFamily="2" charset="-78"/>
              </a:rPr>
              <a:t>و ... اشاره کرد.</a:t>
            </a:r>
            <a:endParaRPr lang="en-US" altLang="en-US" sz="1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758829-923D-43B6-9EA6-697022A0A08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892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56DA2C-6E65-40C5-BF39-0EAB3784956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dirty="0" smtClean="0">
                <a:cs typeface="B Nazanin" panose="00000400000000000000" pitchFamily="2" charset="-78"/>
              </a:rPr>
              <a:t>ویژگیهای کامپیوتر در مقایسه با انسان</a:t>
            </a:r>
            <a:endParaRPr lang="en-US" altLang="en-US" dirty="0" smtClean="0">
              <a:cs typeface="B Nazanin" panose="00000400000000000000" pitchFamily="2" charset="-78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سرعت زیاد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عدم خستگی از تکرار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دقت زیاد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قدرت ذخیره سازی خیلی بالا</a:t>
            </a:r>
          </a:p>
          <a:p>
            <a:pPr algn="r" rtl="1" eaLnBrk="1" hangingPunct="1"/>
            <a:r>
              <a:rPr lang="fa-IR" altLang="en-US" smtClean="0">
                <a:cs typeface="B Nazanin" panose="00000400000000000000" pitchFamily="2" charset="-78"/>
              </a:rPr>
              <a:t>انعطاف پذیری زیاد ( عدم عادت)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617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Office PowerPoint</Application>
  <PresentationFormat>Widescreen</PresentationFormat>
  <Paragraphs>274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SimSun</vt:lpstr>
      <vt:lpstr>Arial</vt:lpstr>
      <vt:lpstr>B Lotus</vt:lpstr>
      <vt:lpstr>B Nazanin</vt:lpstr>
      <vt:lpstr>B Nazanin,Bold</vt:lpstr>
      <vt:lpstr>B Titr</vt:lpstr>
      <vt:lpstr>Calibri</vt:lpstr>
      <vt:lpstr>Calibri Light</vt:lpstr>
      <vt:lpstr>等线</vt:lpstr>
      <vt:lpstr>Lotus</vt:lpstr>
      <vt:lpstr>Nazanin</vt:lpstr>
      <vt:lpstr>Tahoma</vt:lpstr>
      <vt:lpstr>Times New Roman</vt:lpstr>
      <vt:lpstr>Titr</vt:lpstr>
      <vt:lpstr>Traditional Arabic</vt:lpstr>
      <vt:lpstr>Wingdings</vt:lpstr>
      <vt:lpstr>Office Theme</vt:lpstr>
      <vt:lpstr>Bitmap Image</vt:lpstr>
      <vt:lpstr>PowerPoint Presentation</vt:lpstr>
      <vt:lpstr>PowerPoint Presentation</vt:lpstr>
      <vt:lpstr>تعریف کامپیوتر</vt:lpstr>
      <vt:lpstr>تعریف کامپیوتر</vt:lpstr>
      <vt:lpstr>چند اصطلاح:</vt:lpstr>
      <vt:lpstr>Programing Languages</vt:lpstr>
      <vt:lpstr>Programing Languages</vt:lpstr>
      <vt:lpstr>Programing Languages</vt:lpstr>
      <vt:lpstr>ویژگیهای کامپیوتر در مقایسه با انسان</vt:lpstr>
      <vt:lpstr>ویژگیهای انسان در مقایسه با کامپیوتر </vt:lpstr>
      <vt:lpstr>انواع کامپیوتر</vt:lpstr>
      <vt:lpstr>ابر کامپیوترها (Super Computers) </vt:lpstr>
      <vt:lpstr>کامپیوترهای بزرگ (Main Frames) </vt:lpstr>
      <vt:lpstr>کامپیوترهای کوچک (Mini Computers) </vt:lpstr>
      <vt:lpstr>کامپیوترهای شخصی (Micro Computers ) </vt:lpstr>
      <vt:lpstr>کامپیوتر های قدیمی</vt:lpstr>
      <vt:lpstr>PowerPoint Presentation</vt:lpstr>
      <vt:lpstr>PowerPoint Presentation</vt:lpstr>
      <vt:lpstr>واحدهاي مختلف كامپيوتر      واحد حافظه       واحد پردازنده مركزي       دستگاه‌هاي ورودي      دستگاه‌هاي خروجي  </vt:lpstr>
      <vt:lpstr>PowerPoint Presentation</vt:lpstr>
      <vt:lpstr>Arithmetic/logic unit</vt:lpstr>
      <vt:lpstr>Control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واحدهای حافظه</vt:lpstr>
      <vt:lpstr>واحدهای حافظه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چاپگرهاي ماتريس نقطه‌اي؛ براي چاپ كردن خروجي به‌صورت نوشتاري يا گرافيكي بر روي كاغذ استفاده مي‌شود كه داراي يك هد حاوي تعدادي سوزن است.</vt:lpstr>
      <vt:lpstr>چاپگرهاي جوهر افشان؛  براي چاپ كردن خروجي استفاده مي‌شود.اين نوع چاپگرها داراي يك هد است كه با پاشيدن جوهر در رنگ‌هاي مختلف خروجي رنگي را به خوبي انجام مي دهد.</vt:lpstr>
      <vt:lpstr>چاپگرهاي ليزري؛  براي چاپ از تكنولوژيي مشابه با دستگاه‌هاي فتوكپي استفاده مي‌كند.</vt:lpstr>
      <vt:lpstr>رسام(پلاتر)؛ يكي از دستگاه‌هاي خروجي كه براي رسم نقشه، نمودارهاي بزرگ، طرح‌ها و اشكال خطي مورد استفاده قرار مي‌گيرد رسام يا مي‌باشد.</vt:lpstr>
      <vt:lpstr>بلندگو از بلندگو، براي پخش موسيقي و يا ساير صداها از كامپيوتر استفاده مي‌شود.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reza</cp:lastModifiedBy>
  <cp:revision>1</cp:revision>
  <dcterms:created xsi:type="dcterms:W3CDTF">2020-03-10T06:45:20Z</dcterms:created>
  <dcterms:modified xsi:type="dcterms:W3CDTF">2020-03-10T06:45:34Z</dcterms:modified>
</cp:coreProperties>
</file>