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4"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527F2F-7B6B-40CB-9BBB-8B2AB0134A8A}"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134537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27F2F-7B6B-40CB-9BBB-8B2AB0134A8A}"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3319634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27F2F-7B6B-40CB-9BBB-8B2AB0134A8A}"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2601044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27F2F-7B6B-40CB-9BBB-8B2AB0134A8A}"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319391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527F2F-7B6B-40CB-9BBB-8B2AB0134A8A}"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1810749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527F2F-7B6B-40CB-9BBB-8B2AB0134A8A}"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319694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527F2F-7B6B-40CB-9BBB-8B2AB0134A8A}"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3201636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527F2F-7B6B-40CB-9BBB-8B2AB0134A8A}"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896589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27F2F-7B6B-40CB-9BBB-8B2AB0134A8A}"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3638012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527F2F-7B6B-40CB-9BBB-8B2AB0134A8A}"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19242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527F2F-7B6B-40CB-9BBB-8B2AB0134A8A}"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2D61C-4ACF-4DF0-AEE4-41331EAD282C}" type="slidenum">
              <a:rPr lang="en-US" smtClean="0"/>
              <a:t>‹#›</a:t>
            </a:fld>
            <a:endParaRPr lang="en-US"/>
          </a:p>
        </p:txBody>
      </p:sp>
    </p:spTree>
    <p:extLst>
      <p:ext uri="{BB962C8B-B14F-4D97-AF65-F5344CB8AC3E}">
        <p14:creationId xmlns:p14="http://schemas.microsoft.com/office/powerpoint/2010/main" val="285130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27F2F-7B6B-40CB-9BBB-8B2AB0134A8A}" type="datetimeFigureOut">
              <a:rPr lang="en-US" smtClean="0"/>
              <a:t>3/10/2020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2D61C-4ACF-4DF0-AEE4-41331EAD282C}" type="slidenum">
              <a:rPr lang="en-US" smtClean="0"/>
              <a:t>‹#›</a:t>
            </a:fld>
            <a:endParaRPr lang="en-US"/>
          </a:p>
        </p:txBody>
      </p:sp>
    </p:spTree>
    <p:extLst>
      <p:ext uri="{BB962C8B-B14F-4D97-AF65-F5344CB8AC3E}">
        <p14:creationId xmlns:p14="http://schemas.microsoft.com/office/powerpoint/2010/main" val="4291000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11.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3.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15.bin"/><Relationship Id="rId4" Type="http://schemas.openxmlformats.org/officeDocument/2006/relationships/image" Target="../media/image14.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7.bin"/><Relationship Id="rId4" Type="http://schemas.openxmlformats.org/officeDocument/2006/relationships/image" Target="../media/image1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8.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9.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0.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2.wmf"/><Relationship Id="rId5" Type="http://schemas.openxmlformats.org/officeDocument/2006/relationships/oleObject" Target="../embeddings/oleObject23.bin"/><Relationship Id="rId4" Type="http://schemas.openxmlformats.org/officeDocument/2006/relationships/image" Target="../media/image21.wmf"/></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30.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1.wmf"/></Relationships>
</file>

<file path=ppt/slides/_rels/slide34.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3.wmf"/><Relationship Id="rId5" Type="http://schemas.openxmlformats.org/officeDocument/2006/relationships/oleObject" Target="../embeddings/oleObject27.bin"/><Relationship Id="rId4" Type="http://schemas.openxmlformats.org/officeDocument/2006/relationships/image" Target="../media/image32.wmf"/></Relationships>
</file>

<file path=ppt/slides/_rels/slide35.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6.wmf"/><Relationship Id="rId5" Type="http://schemas.openxmlformats.org/officeDocument/2006/relationships/oleObject" Target="../embeddings/oleObject30.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32.bin"/></Relationships>
</file>

<file path=ppt/slides/_rels/slide36.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0.wmf"/><Relationship Id="rId5" Type="http://schemas.openxmlformats.org/officeDocument/2006/relationships/oleObject" Target="../embeddings/oleObject34.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36.bin"/></Relationships>
</file>

<file path=ppt/slides/_rels/slide37.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24113" y="476250"/>
            <a:ext cx="7772400" cy="1143000"/>
          </a:xfrm>
        </p:spPr>
        <p:txBody>
          <a:bodyPr>
            <a:normAutofit fontScale="90000"/>
          </a:bodyPr>
          <a:lstStyle/>
          <a:p>
            <a:pPr algn="ctr" eaLnBrk="1" hangingPunct="1"/>
            <a:r>
              <a:rPr lang="en-US" altLang="en-US" sz="4000">
                <a:solidFill>
                  <a:srgbClr val="FF9933"/>
                </a:solidFill>
                <a:cs typeface="B Zar" panose="00000400000000000000" pitchFamily="2" charset="-78"/>
              </a:rPr>
              <a:t/>
            </a:r>
            <a:br>
              <a:rPr lang="en-US" altLang="en-US" sz="4000">
                <a:solidFill>
                  <a:srgbClr val="FF9933"/>
                </a:solidFill>
                <a:cs typeface="B Zar" panose="00000400000000000000" pitchFamily="2" charset="-78"/>
              </a:rPr>
            </a:br>
            <a:endParaRPr lang="en-US" altLang="en-US" sz="4000">
              <a:solidFill>
                <a:srgbClr val="FF9933"/>
              </a:solidFill>
              <a:cs typeface="B Zar" panose="00000400000000000000" pitchFamily="2" charset="-78"/>
            </a:endParaRPr>
          </a:p>
        </p:txBody>
      </p:sp>
      <p:sp>
        <p:nvSpPr>
          <p:cNvPr id="3075" name="Rectangle 3"/>
          <p:cNvSpPr>
            <a:spLocks noGrp="1" noChangeArrowheads="1"/>
          </p:cNvSpPr>
          <p:nvPr>
            <p:ph type="body" idx="1"/>
          </p:nvPr>
        </p:nvSpPr>
        <p:spPr>
          <a:xfrm>
            <a:off x="2424113" y="2133601"/>
            <a:ext cx="7772400" cy="4530725"/>
          </a:xfrm>
        </p:spPr>
        <p:txBody>
          <a:bodyPr/>
          <a:lstStyle/>
          <a:p>
            <a:pPr algn="ctr" eaLnBrk="1" hangingPunct="1">
              <a:defRPr/>
            </a:pPr>
            <a:r>
              <a:rPr lang="fa-IR" altLang="en-US" dirty="0" smtClean="0">
                <a:solidFill>
                  <a:srgbClr val="FF9933"/>
                </a:solidFill>
                <a:cs typeface="B Zar" panose="00000400000000000000" pitchFamily="2" charset="-78"/>
              </a:rPr>
              <a:t>شبیه سازی کامپیوتر</a:t>
            </a:r>
            <a:br>
              <a:rPr lang="fa-IR" altLang="en-US" dirty="0" smtClean="0">
                <a:solidFill>
                  <a:srgbClr val="FF9933"/>
                </a:solidFill>
                <a:cs typeface="B Zar" panose="00000400000000000000" pitchFamily="2" charset="-78"/>
              </a:rPr>
            </a:br>
            <a:r>
              <a:rPr lang="en-US" altLang="en-US" dirty="0" smtClean="0">
                <a:solidFill>
                  <a:srgbClr val="FF9933"/>
                </a:solidFill>
                <a:cs typeface="B Zar" panose="00000400000000000000" pitchFamily="2" charset="-78"/>
              </a:rPr>
              <a:t>Computer simulation</a:t>
            </a:r>
            <a:endParaRPr lang="fa-IR" altLang="en-US" dirty="0" smtClean="0">
              <a:solidFill>
                <a:srgbClr val="FF9933"/>
              </a:solidFill>
              <a:cs typeface="B Zar" panose="00000400000000000000" pitchFamily="2" charset="-78"/>
            </a:endParaRPr>
          </a:p>
          <a:p>
            <a:pPr algn="ctr" eaLnBrk="1" hangingPunct="1">
              <a:defRPr/>
            </a:pPr>
            <a:endParaRPr lang="fa-IR" altLang="en-US" dirty="0" smtClean="0">
              <a:solidFill>
                <a:srgbClr val="FF9933"/>
              </a:solidFill>
              <a:cs typeface="B Zar" panose="00000400000000000000" pitchFamily="2" charset="-78"/>
            </a:endParaRPr>
          </a:p>
          <a:p>
            <a:pPr algn="ctr" eaLnBrk="1" hangingPunct="1">
              <a:defRPr/>
            </a:pPr>
            <a:r>
              <a:rPr lang="fa-IR" altLang="en-US" dirty="0" smtClean="0">
                <a:solidFill>
                  <a:srgbClr val="FF9933"/>
                </a:solidFill>
                <a:cs typeface="B Zar" panose="00000400000000000000" pitchFamily="2" charset="-78"/>
              </a:rPr>
              <a:t>رشته کامپیوتر</a:t>
            </a:r>
          </a:p>
          <a:p>
            <a:pPr algn="ctr" eaLnBrk="1" hangingPunct="1">
              <a:defRPr/>
            </a:pPr>
            <a:endParaRPr lang="fa-IR" altLang="en-US" dirty="0" smtClean="0">
              <a:solidFill>
                <a:srgbClr val="FF9933"/>
              </a:solidFill>
              <a:cs typeface="B Zar" panose="00000400000000000000" pitchFamily="2" charset="-78"/>
            </a:endParaRPr>
          </a:p>
          <a:p>
            <a:pPr algn="ctr" eaLnBrk="1" hangingPunct="1">
              <a:defRPr/>
            </a:pPr>
            <a:r>
              <a:rPr lang="fa-IR" altLang="en-US" sz="3200" dirty="0">
                <a:solidFill>
                  <a:srgbClr val="FF9933"/>
                </a:solidFill>
                <a:cs typeface="B Zar" panose="00000400000000000000" pitchFamily="2" charset="-78"/>
              </a:rPr>
              <a:t>موسی الرضا بروغنی</a:t>
            </a:r>
          </a:p>
          <a:p>
            <a:pPr algn="ctr" eaLnBrk="1" hangingPunct="1">
              <a:defRPr/>
            </a:pPr>
            <a:endParaRPr lang="fa-IR" altLang="en-US" sz="3200" dirty="0">
              <a:solidFill>
                <a:srgbClr val="FF9933"/>
              </a:solidFill>
              <a:cs typeface="B Zar" panose="00000400000000000000" pitchFamily="2" charset="-78"/>
            </a:endParaRPr>
          </a:p>
          <a:p>
            <a:pPr marL="0" indent="0" algn="ctr">
              <a:buNone/>
              <a:defRPr/>
            </a:pPr>
            <a:endParaRPr lang="en-US" altLang="en-US" sz="2400" dirty="0">
              <a:solidFill>
                <a:srgbClr val="FF9933"/>
              </a:solidFill>
              <a:cs typeface="B Zar" panose="00000400000000000000" pitchFamily="2" charset="-78"/>
            </a:endParaRPr>
          </a:p>
        </p:txBody>
      </p:sp>
    </p:spTree>
    <p:extLst>
      <p:ext uri="{BB962C8B-B14F-4D97-AF65-F5344CB8AC3E}">
        <p14:creationId xmlns:p14="http://schemas.microsoft.com/office/powerpoint/2010/main" val="3438385997"/>
      </p:ext>
    </p:extLst>
  </p:cSld>
  <p:clrMapOvr>
    <a:masterClrMapping/>
  </p:clrMapOvr>
  <p:transition spd="slow" advClick="0" advTm="5000">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92313" y="188913"/>
            <a:ext cx="8229600" cy="863600"/>
          </a:xfrm>
        </p:spPr>
        <p:txBody>
          <a:bodyPr/>
          <a:lstStyle/>
          <a:p>
            <a:pPr algn="r" eaLnBrk="1" hangingPunct="1"/>
            <a:r>
              <a:rPr lang="fa-IR" altLang="en-US" b="1" smtClean="0">
                <a:solidFill>
                  <a:srgbClr val="996600"/>
                </a:solidFill>
                <a:cs typeface="B Zar" panose="00000400000000000000" pitchFamily="2" charset="-78"/>
              </a:rPr>
              <a:t>انواع خطاها:</a:t>
            </a:r>
            <a:endParaRPr lang="en-US" altLang="en-US" b="1" smtClean="0">
              <a:solidFill>
                <a:srgbClr val="996600"/>
              </a:solidFill>
              <a:cs typeface="B Zar" panose="00000400000000000000" pitchFamily="2" charset="-78"/>
            </a:endParaRPr>
          </a:p>
        </p:txBody>
      </p:sp>
      <p:sp>
        <p:nvSpPr>
          <p:cNvPr id="13315" name="Rectangle 3"/>
          <p:cNvSpPr>
            <a:spLocks noGrp="1" noChangeArrowheads="1"/>
          </p:cNvSpPr>
          <p:nvPr>
            <p:ph type="body" idx="1"/>
          </p:nvPr>
        </p:nvSpPr>
        <p:spPr>
          <a:xfrm>
            <a:off x="1919288" y="1916114"/>
            <a:ext cx="8229600" cy="4105275"/>
          </a:xfrm>
        </p:spPr>
        <p:txBody>
          <a:bodyPr>
            <a:normAutofit fontScale="92500" lnSpcReduction="10000"/>
          </a:bodyPr>
          <a:lstStyle/>
          <a:p>
            <a:pPr algn="r" rtl="1" eaLnBrk="1" hangingPunct="1"/>
            <a:r>
              <a:rPr lang="en-US" altLang="en-US" sz="2000">
                <a:cs typeface="B Zar" panose="00000400000000000000" pitchFamily="2" charset="-78"/>
              </a:rPr>
              <a:t>Debugger </a:t>
            </a:r>
            <a:r>
              <a:rPr lang="fa-IR" altLang="en-US" smtClean="0">
                <a:cs typeface="B Zar" panose="00000400000000000000" pitchFamily="2" charset="-78"/>
              </a:rPr>
              <a:t>  سه نوع خطا را در دو حوزه تست می کند:</a:t>
            </a:r>
          </a:p>
          <a:p>
            <a:pPr algn="r" rtl="1" eaLnBrk="1" hangingPunct="1">
              <a:buFont typeface="Wingdings" panose="05000000000000000000" pitchFamily="2" charset="2"/>
              <a:buNone/>
            </a:pPr>
            <a:endParaRPr lang="fa-IR" altLang="en-US" sz="2000">
              <a:cs typeface="B Zar" panose="00000400000000000000" pitchFamily="2" charset="-78"/>
            </a:endParaRPr>
          </a:p>
          <a:p>
            <a:pPr algn="r" rtl="1" eaLnBrk="1" hangingPunct="1">
              <a:buFont typeface="Wingdings" panose="05000000000000000000" pitchFamily="2" charset="2"/>
              <a:buNone/>
            </a:pPr>
            <a:r>
              <a:rPr lang="fa-IR" altLang="en-US" sz="2000">
                <a:cs typeface="B Zar" panose="00000400000000000000" pitchFamily="2" charset="-78"/>
              </a:rPr>
              <a:t> </a:t>
            </a:r>
            <a:r>
              <a:rPr lang="fa-IR" altLang="en-US" sz="2000">
                <a:solidFill>
                  <a:schemeClr val="hlink"/>
                </a:solidFill>
                <a:cs typeface="B Zar" panose="00000400000000000000" pitchFamily="2" charset="-78"/>
              </a:rPr>
              <a:t>الف)</a:t>
            </a:r>
            <a:r>
              <a:rPr lang="fa-IR" altLang="en-US" sz="2000">
                <a:cs typeface="B Zar" panose="00000400000000000000" pitchFamily="2" charset="-78"/>
              </a:rPr>
              <a:t> </a:t>
            </a:r>
            <a:r>
              <a:rPr lang="en-US" altLang="en-US" sz="2000">
                <a:cs typeface="B Zar" panose="00000400000000000000" pitchFamily="2" charset="-78"/>
              </a:rPr>
              <a:t>Lexical</a:t>
            </a:r>
            <a:r>
              <a:rPr lang="fa-IR" altLang="en-US" sz="2000">
                <a:cs typeface="B Zar" panose="00000400000000000000" pitchFamily="2" charset="-78"/>
              </a:rPr>
              <a:t>                           </a:t>
            </a:r>
            <a:r>
              <a:rPr lang="en-US" altLang="en-US" sz="2000">
                <a:solidFill>
                  <a:srgbClr val="800080"/>
                </a:solidFill>
                <a:cs typeface="B Zar" panose="00000400000000000000" pitchFamily="2" charset="-78"/>
              </a:rPr>
              <a:t>int x</a:t>
            </a:r>
          </a:p>
          <a:p>
            <a:pPr algn="r" rtl="1" eaLnBrk="1" hangingPunct="1">
              <a:buFont typeface="Wingdings" panose="05000000000000000000" pitchFamily="2" charset="2"/>
              <a:buNone/>
            </a:pPr>
            <a:endParaRPr lang="en-US" altLang="en-US" sz="2000">
              <a:solidFill>
                <a:srgbClr val="800080"/>
              </a:solidFill>
              <a:cs typeface="B Zar" panose="00000400000000000000" pitchFamily="2" charset="-78"/>
            </a:endParaRPr>
          </a:p>
          <a:p>
            <a:pPr algn="r" rtl="1" eaLnBrk="1" hangingPunct="1">
              <a:buFont typeface="Wingdings" panose="05000000000000000000" pitchFamily="2" charset="2"/>
              <a:buNone/>
            </a:pPr>
            <a:r>
              <a:rPr lang="en-US" altLang="en-US" sz="2000">
                <a:solidFill>
                  <a:srgbClr val="800080"/>
                </a:solidFill>
                <a:cs typeface="B Zar" panose="00000400000000000000" pitchFamily="2" charset="-78"/>
              </a:rPr>
              <a:t>       x=7/25</a:t>
            </a:r>
            <a:r>
              <a:rPr lang="en-US" altLang="en-US" sz="2000">
                <a:cs typeface="B Zar" panose="00000400000000000000" pitchFamily="2" charset="-78"/>
              </a:rPr>
              <a:t>                                 </a:t>
            </a:r>
          </a:p>
          <a:p>
            <a:pPr algn="r" rtl="1" eaLnBrk="1" hangingPunct="1">
              <a:buFont typeface="Wingdings" panose="05000000000000000000" pitchFamily="2" charset="2"/>
              <a:buNone/>
            </a:pPr>
            <a:r>
              <a:rPr lang="en-US" altLang="en-US" sz="2000">
                <a:solidFill>
                  <a:schemeClr val="hlink"/>
                </a:solidFill>
                <a:cs typeface="B Zar" panose="00000400000000000000" pitchFamily="2" charset="-78"/>
              </a:rPr>
              <a:t> </a:t>
            </a:r>
            <a:r>
              <a:rPr lang="fa-IR" altLang="en-US" sz="2000">
                <a:solidFill>
                  <a:schemeClr val="hlink"/>
                </a:solidFill>
                <a:cs typeface="B Zar" panose="00000400000000000000" pitchFamily="2" charset="-78"/>
              </a:rPr>
              <a:t>ب)</a:t>
            </a:r>
            <a:r>
              <a:rPr lang="en-US" altLang="en-US" sz="2000">
                <a:cs typeface="B Zar" panose="00000400000000000000" pitchFamily="2" charset="-78"/>
              </a:rPr>
              <a:t>Syntax </a:t>
            </a:r>
            <a:r>
              <a:rPr lang="fa-IR" altLang="en-US" sz="2000">
                <a:cs typeface="B Zar" panose="00000400000000000000" pitchFamily="2" charset="-78"/>
              </a:rPr>
              <a:t>                   </a:t>
            </a:r>
            <a:r>
              <a:rPr lang="en-US" altLang="en-US" sz="2000">
                <a:solidFill>
                  <a:srgbClr val="800080"/>
                </a:solidFill>
                <a:cs typeface="B Zar" panose="00000400000000000000" pitchFamily="2" charset="-78"/>
              </a:rPr>
              <a:t>cout &lt;x ;</a:t>
            </a:r>
            <a:r>
              <a:rPr lang="fa-IR" altLang="en-US" sz="2000">
                <a:cs typeface="B Zar" panose="00000400000000000000" pitchFamily="2" charset="-78"/>
              </a:rPr>
              <a:t>	               </a:t>
            </a:r>
            <a:r>
              <a:rPr lang="en-US" altLang="en-US" sz="2000">
                <a:cs typeface="B Zar" panose="00000400000000000000" pitchFamily="2" charset="-78"/>
              </a:rPr>
              <a:t>Compile error</a:t>
            </a:r>
            <a:r>
              <a:rPr lang="fa-IR" altLang="en-US" sz="2000">
                <a:cs typeface="B Zar" panose="00000400000000000000" pitchFamily="2" charset="-78"/>
              </a:rPr>
              <a:t> </a:t>
            </a:r>
            <a:endParaRPr lang="en-US" altLang="en-US" sz="2000">
              <a:cs typeface="B Zar" panose="00000400000000000000" pitchFamily="2" charset="-78"/>
            </a:endParaRPr>
          </a:p>
          <a:p>
            <a:pPr algn="r" rtl="1" eaLnBrk="1" hangingPunct="1">
              <a:buFont typeface="Wingdings" panose="05000000000000000000" pitchFamily="2" charset="2"/>
              <a:buNone/>
            </a:pPr>
            <a:endParaRPr lang="fa-IR" altLang="en-US" sz="2000">
              <a:cs typeface="B Zar" panose="00000400000000000000" pitchFamily="2" charset="-78"/>
            </a:endParaRPr>
          </a:p>
          <a:p>
            <a:pPr algn="r" rtl="1" eaLnBrk="1" hangingPunct="1">
              <a:buFont typeface="Wingdings" panose="05000000000000000000" pitchFamily="2" charset="2"/>
              <a:buNone/>
            </a:pPr>
            <a:r>
              <a:rPr lang="fa-IR" altLang="en-US" sz="2000">
                <a:cs typeface="B Zar" panose="00000400000000000000" pitchFamily="2" charset="-78"/>
              </a:rPr>
              <a:t>                                                                                       </a:t>
            </a:r>
            <a:r>
              <a:rPr lang="en-US" altLang="en-US" sz="2000">
                <a:cs typeface="B Zar" panose="00000400000000000000" pitchFamily="2" charset="-78"/>
              </a:rPr>
              <a:t> Runtime error </a:t>
            </a:r>
            <a:endParaRPr lang="fa-IR" altLang="en-US" sz="2000">
              <a:cs typeface="B Zar" panose="00000400000000000000" pitchFamily="2" charset="-78"/>
            </a:endParaRPr>
          </a:p>
          <a:p>
            <a:pPr algn="r" rtl="1" eaLnBrk="1" hangingPunct="1">
              <a:buFont typeface="Wingdings" panose="05000000000000000000" pitchFamily="2" charset="2"/>
              <a:buNone/>
            </a:pPr>
            <a:r>
              <a:rPr lang="fa-IR" altLang="en-US" sz="2000">
                <a:solidFill>
                  <a:schemeClr val="hlink"/>
                </a:solidFill>
                <a:cs typeface="B Zar" panose="00000400000000000000" pitchFamily="2" charset="-78"/>
              </a:rPr>
              <a:t> ج)</a:t>
            </a:r>
            <a:r>
              <a:rPr lang="fa-IR" altLang="en-US" sz="2000">
                <a:cs typeface="B Zar" panose="00000400000000000000" pitchFamily="2" charset="-78"/>
              </a:rPr>
              <a:t> </a:t>
            </a:r>
            <a:r>
              <a:rPr lang="en-US" altLang="en-US" sz="2000">
                <a:cs typeface="B Zar" panose="00000400000000000000" pitchFamily="2" charset="-78"/>
              </a:rPr>
              <a:t>Logical</a:t>
            </a:r>
            <a:r>
              <a:rPr lang="fa-IR" altLang="en-US" sz="2000">
                <a:cs typeface="B Zar" panose="00000400000000000000" pitchFamily="2" charset="-78"/>
              </a:rPr>
              <a:t>           </a:t>
            </a:r>
            <a:r>
              <a:rPr lang="en-US" altLang="en-US" sz="2000">
                <a:cs typeface="B Zar" panose="00000400000000000000" pitchFamily="2" charset="-78"/>
              </a:rPr>
              <a:t>  </a:t>
            </a:r>
            <a:r>
              <a:rPr lang="fa-IR" altLang="en-US" sz="2000">
                <a:cs typeface="B Zar" panose="00000400000000000000" pitchFamily="2" charset="-78"/>
              </a:rPr>
              <a:t>            </a:t>
            </a:r>
            <a:r>
              <a:rPr lang="en-US" altLang="en-US" sz="2000">
                <a:solidFill>
                  <a:srgbClr val="800080"/>
                </a:solidFill>
                <a:cs typeface="B Zar" panose="00000400000000000000" pitchFamily="2" charset="-78"/>
              </a:rPr>
              <a:t>x=10;</a:t>
            </a:r>
          </a:p>
          <a:p>
            <a:pPr algn="r" rtl="1" eaLnBrk="1" hangingPunct="1">
              <a:buFont typeface="Wingdings" panose="05000000000000000000" pitchFamily="2" charset="2"/>
              <a:buNone/>
            </a:pPr>
            <a:r>
              <a:rPr lang="en-US" altLang="en-US" sz="2000">
                <a:solidFill>
                  <a:srgbClr val="800080"/>
                </a:solidFill>
                <a:cs typeface="B Zar" panose="00000400000000000000" pitchFamily="2" charset="-78"/>
              </a:rPr>
              <a:t> Y=0;                                    </a:t>
            </a:r>
          </a:p>
          <a:p>
            <a:pPr algn="r" rtl="1" eaLnBrk="1" hangingPunct="1">
              <a:buFont typeface="Wingdings" panose="05000000000000000000" pitchFamily="2" charset="2"/>
              <a:buNone/>
            </a:pPr>
            <a:r>
              <a:rPr lang="en-US" altLang="en-US" sz="2000">
                <a:solidFill>
                  <a:srgbClr val="800080"/>
                </a:solidFill>
                <a:cs typeface="B Zar" panose="00000400000000000000" pitchFamily="2" charset="-78"/>
              </a:rPr>
              <a:t>x=x/y ;</a:t>
            </a:r>
            <a:r>
              <a:rPr lang="en-US" altLang="en-US" smtClean="0">
                <a:cs typeface="B Zar" panose="00000400000000000000" pitchFamily="2" charset="-78"/>
              </a:rPr>
              <a:t>                       </a:t>
            </a:r>
          </a:p>
          <a:p>
            <a:pPr algn="r" rtl="1" eaLnBrk="1" hangingPunct="1">
              <a:buFont typeface="Wingdings" panose="05000000000000000000" pitchFamily="2" charset="2"/>
              <a:buNone/>
            </a:pPr>
            <a:endParaRPr lang="en-US" altLang="en-US" smtClean="0">
              <a:cs typeface="B Zar" panose="00000400000000000000" pitchFamily="2" charset="-78"/>
            </a:endParaRPr>
          </a:p>
          <a:p>
            <a:pPr algn="r" rtl="1" eaLnBrk="1" hangingPunct="1">
              <a:buFont typeface="Wingdings" panose="05000000000000000000" pitchFamily="2" charset="2"/>
              <a:buNone/>
            </a:pPr>
            <a:endParaRPr lang="en-US" altLang="en-US" smtClean="0">
              <a:cs typeface="B Zar" panose="00000400000000000000" pitchFamily="2" charset="-78"/>
            </a:endParaRPr>
          </a:p>
          <a:p>
            <a:pPr algn="r" rtl="1" eaLnBrk="1" hangingPunct="1">
              <a:buFont typeface="Wingdings" panose="05000000000000000000" pitchFamily="2" charset="2"/>
              <a:buNone/>
            </a:pPr>
            <a:endParaRPr lang="en-US" altLang="en-US" smtClean="0">
              <a:cs typeface="B Zar" panose="00000400000000000000" pitchFamily="2" charset="-78"/>
            </a:endParaRPr>
          </a:p>
        </p:txBody>
      </p:sp>
    </p:spTree>
    <p:extLst>
      <p:ext uri="{BB962C8B-B14F-4D97-AF65-F5344CB8AC3E}">
        <p14:creationId xmlns:p14="http://schemas.microsoft.com/office/powerpoint/2010/main" val="294170593"/>
      </p:ext>
    </p:extLst>
  </p:cSld>
  <p:clrMapOvr>
    <a:masterClrMapping/>
  </p:clrMapOvr>
  <p:transition spd="slow" advClick="0" advTm="5000">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1992313" y="692151"/>
            <a:ext cx="8229600" cy="4530725"/>
          </a:xfrm>
        </p:spPr>
        <p:txBody>
          <a:bodyPr/>
          <a:lstStyle/>
          <a:p>
            <a:pPr algn="r" rtl="1" eaLnBrk="1" hangingPunct="1"/>
            <a:r>
              <a:rPr lang="fa-IR" altLang="en-US" b="1" dirty="0" smtClean="0">
                <a:solidFill>
                  <a:srgbClr val="CC9900"/>
                </a:solidFill>
                <a:cs typeface="B Zar" panose="00000400000000000000" pitchFamily="2" charset="-78"/>
              </a:rPr>
              <a:t>5- تبدیل یا </a:t>
            </a:r>
            <a:r>
              <a:rPr lang="en-US" altLang="en-US" sz="2000" b="1" dirty="0">
                <a:solidFill>
                  <a:srgbClr val="CC9900"/>
                </a:solidFill>
                <a:cs typeface="B Zar" panose="00000400000000000000" pitchFamily="2" charset="-78"/>
              </a:rPr>
              <a:t> </a:t>
            </a:r>
            <a:r>
              <a:rPr lang="en-US" altLang="en-US" sz="2400" b="1" dirty="0">
                <a:solidFill>
                  <a:srgbClr val="CC9900"/>
                </a:solidFill>
                <a:cs typeface="B Zar" panose="00000400000000000000" pitchFamily="2" charset="-78"/>
              </a:rPr>
              <a:t>Conversion</a:t>
            </a:r>
          </a:p>
          <a:p>
            <a:pPr algn="r" rtl="1" eaLnBrk="1" hangingPunct="1">
              <a:buFont typeface="Wingdings" panose="05000000000000000000" pitchFamily="2" charset="2"/>
              <a:buNone/>
            </a:pPr>
            <a:endParaRPr lang="en-US" altLang="en-US" dirty="0" smtClean="0">
              <a:solidFill>
                <a:srgbClr val="CC9900"/>
              </a:solidFill>
              <a:cs typeface="B Zar" panose="00000400000000000000" pitchFamily="2" charset="-78"/>
            </a:endParaRPr>
          </a:p>
          <a:p>
            <a:pPr algn="r" rtl="1" eaLnBrk="1" hangingPunct="1">
              <a:buFont typeface="Wingdings" panose="05000000000000000000" pitchFamily="2" charset="2"/>
              <a:buNone/>
            </a:pPr>
            <a:endParaRPr lang="fa-IR" altLang="en-US" dirty="0" smtClean="0">
              <a:cs typeface="B Zar" panose="00000400000000000000" pitchFamily="2" charset="-78"/>
            </a:endParaRPr>
          </a:p>
          <a:p>
            <a:pPr algn="r" rtl="1" eaLnBrk="1" hangingPunct="1"/>
            <a:r>
              <a:rPr lang="fa-IR" altLang="en-US" dirty="0" smtClean="0">
                <a:cs typeface="B Zar" panose="00000400000000000000" pitchFamily="2" charset="-78"/>
              </a:rPr>
              <a:t>سیستم فعلی جایگزین سیستم قبلی نمی شود بلکه به صورت پارالل در</a:t>
            </a:r>
          </a:p>
          <a:p>
            <a:pPr algn="r" rtl="1" eaLnBrk="1" hangingPunct="1">
              <a:buFont typeface="Wingdings" panose="05000000000000000000" pitchFamily="2" charset="2"/>
              <a:buNone/>
            </a:pPr>
            <a:r>
              <a:rPr lang="fa-IR" altLang="en-US" dirty="0" smtClean="0">
                <a:cs typeface="B Zar" panose="00000400000000000000" pitchFamily="2" charset="-78"/>
              </a:rPr>
              <a:t>     کنار سیستم قبلی  کار می کند . اگر سیستم فعلی  برتر از  سیستم  قبلی </a:t>
            </a:r>
          </a:p>
          <a:p>
            <a:pPr algn="r" rtl="1" eaLnBrk="1" hangingPunct="1">
              <a:buFont typeface="Wingdings" panose="05000000000000000000" pitchFamily="2" charset="2"/>
              <a:buNone/>
            </a:pPr>
            <a:r>
              <a:rPr lang="fa-IR" altLang="en-US" dirty="0" smtClean="0">
                <a:cs typeface="B Zar" panose="00000400000000000000" pitchFamily="2" charset="-78"/>
              </a:rPr>
              <a:t>      باشد عمل جایگزینی انجام می شود که به آن تبدیل می گویند.</a:t>
            </a:r>
            <a:endParaRPr lang="en-US" altLang="en-US" dirty="0" smtClean="0">
              <a:cs typeface="B Zar" panose="00000400000000000000" pitchFamily="2" charset="-78"/>
            </a:endParaRPr>
          </a:p>
        </p:txBody>
      </p:sp>
    </p:spTree>
    <p:extLst>
      <p:ext uri="{BB962C8B-B14F-4D97-AF65-F5344CB8AC3E}">
        <p14:creationId xmlns:p14="http://schemas.microsoft.com/office/powerpoint/2010/main" val="3017374145"/>
      </p:ext>
    </p:extLst>
  </p:cSld>
  <p:clrMapOvr>
    <a:masterClrMapping/>
  </p:clrMapOvr>
  <p:transition spd="slow" advClick="0" advTm="5000">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063750" y="549276"/>
            <a:ext cx="8229600" cy="4530725"/>
          </a:xfrm>
        </p:spPr>
        <p:txBody>
          <a:bodyPr/>
          <a:lstStyle/>
          <a:p>
            <a:pPr algn="r" rtl="1" eaLnBrk="1" hangingPunct="1"/>
            <a:r>
              <a:rPr lang="fa-IR" altLang="en-US" b="1" dirty="0" smtClean="0">
                <a:solidFill>
                  <a:srgbClr val="CC9900"/>
                </a:solidFill>
                <a:cs typeface="B Zar" panose="00000400000000000000" pitchFamily="2" charset="-78"/>
              </a:rPr>
              <a:t>6- پشتیبانی و نگهداری</a:t>
            </a:r>
          </a:p>
          <a:p>
            <a:pPr algn="r" rtl="1" eaLnBrk="1" hangingPunct="1">
              <a:buFont typeface="Wingdings" panose="05000000000000000000" pitchFamily="2" charset="2"/>
              <a:buNone/>
            </a:pPr>
            <a:endParaRPr lang="fa-IR" altLang="en-US" b="1" dirty="0" smtClean="0">
              <a:solidFill>
                <a:srgbClr val="CC9900"/>
              </a:solidFill>
              <a:cs typeface="B Zar" panose="00000400000000000000" pitchFamily="2" charset="-78"/>
            </a:endParaRPr>
          </a:p>
          <a:p>
            <a:pPr algn="r" rtl="1" eaLnBrk="1" hangingPunct="1">
              <a:buFont typeface="Wingdings" panose="05000000000000000000" pitchFamily="2" charset="2"/>
              <a:buNone/>
            </a:pPr>
            <a:endParaRPr lang="fa-IR" altLang="en-US" dirty="0" smtClean="0">
              <a:solidFill>
                <a:srgbClr val="99CCFF"/>
              </a:solidFill>
              <a:cs typeface="B Zar" panose="00000400000000000000" pitchFamily="2" charset="-78"/>
            </a:endParaRPr>
          </a:p>
          <a:p>
            <a:pPr algn="r" rtl="1" eaLnBrk="1" hangingPunct="1"/>
            <a:r>
              <a:rPr lang="fa-IR" altLang="en-US" dirty="0" smtClean="0">
                <a:cs typeface="B Zar" panose="00000400000000000000" pitchFamily="2" charset="-78"/>
              </a:rPr>
              <a:t>نگهداری شامل گرفتن پشتیبانی از تمام محولات،اسناد  ، پیاده سازی ها </a:t>
            </a:r>
          </a:p>
          <a:p>
            <a:pPr algn="r" rtl="1" eaLnBrk="1" hangingPunct="1">
              <a:buFont typeface="Wingdings" panose="05000000000000000000" pitchFamily="2" charset="2"/>
              <a:buNone/>
            </a:pPr>
            <a:r>
              <a:rPr lang="fa-IR" altLang="en-US" dirty="0" smtClean="0">
                <a:cs typeface="B Zar" panose="00000400000000000000" pitchFamily="2" charset="-78"/>
              </a:rPr>
              <a:t>     و پایگاه داده ها در پروسه ساخت محصول(نرم افزار) می باشد.</a:t>
            </a:r>
          </a:p>
          <a:p>
            <a:pPr algn="r" rtl="1" eaLnBrk="1" hangingPunct="1"/>
            <a:r>
              <a:rPr lang="fa-IR" altLang="en-US" dirty="0" smtClean="0">
                <a:cs typeface="B Zar" panose="00000400000000000000" pitchFamily="2" charset="-78"/>
              </a:rPr>
              <a:t>لازم  به  تذکر است تمام  اسناد  به  صورت  آرشیوی  در  یک  سیستم </a:t>
            </a:r>
          </a:p>
          <a:p>
            <a:pPr algn="r" rtl="1" eaLnBrk="1" hangingPunct="1">
              <a:buFont typeface="Wingdings" panose="05000000000000000000" pitchFamily="2" charset="2"/>
              <a:buNone/>
            </a:pPr>
            <a:r>
              <a:rPr lang="fa-IR" altLang="en-US" dirty="0" smtClean="0">
                <a:cs typeface="B Zar" panose="00000400000000000000" pitchFamily="2" charset="-78"/>
              </a:rPr>
              <a:t>     ذخیره  می گردند .  ضمنا   برخی  از  بخشهای  نرم افزار   باید  به  طور خودکار عمل </a:t>
            </a:r>
            <a:r>
              <a:rPr lang="en-US" altLang="en-US" sz="2000" dirty="0">
                <a:cs typeface="B Zar" panose="00000400000000000000" pitchFamily="2" charset="-78"/>
              </a:rPr>
              <a:t>Black up</a:t>
            </a:r>
            <a:r>
              <a:rPr lang="en-US" altLang="en-US" dirty="0" smtClean="0">
                <a:cs typeface="B Zar" panose="00000400000000000000" pitchFamily="2" charset="-78"/>
              </a:rPr>
              <a:t> </a:t>
            </a:r>
            <a:r>
              <a:rPr lang="fa-IR" altLang="en-US" dirty="0" smtClean="0">
                <a:cs typeface="B Zar" panose="00000400000000000000" pitchFamily="2" charset="-78"/>
              </a:rPr>
              <a:t> راانجام دهد ، مخصوصاً بخش</a:t>
            </a:r>
            <a:r>
              <a:rPr lang="en-US" altLang="en-US" sz="2000" dirty="0">
                <a:cs typeface="B Zar" panose="00000400000000000000" pitchFamily="2" charset="-78"/>
              </a:rPr>
              <a:t>Data base </a:t>
            </a:r>
            <a:r>
              <a:rPr lang="fa-IR" altLang="en-US" sz="2000" dirty="0">
                <a:cs typeface="B Zar" panose="00000400000000000000" pitchFamily="2" charset="-78"/>
              </a:rPr>
              <a:t> .</a:t>
            </a:r>
            <a:endParaRPr lang="en-US" altLang="en-US" sz="2000" dirty="0">
              <a:cs typeface="B Zar" panose="00000400000000000000" pitchFamily="2" charset="-78"/>
            </a:endParaRPr>
          </a:p>
        </p:txBody>
      </p:sp>
    </p:spTree>
    <p:extLst>
      <p:ext uri="{BB962C8B-B14F-4D97-AF65-F5344CB8AC3E}">
        <p14:creationId xmlns:p14="http://schemas.microsoft.com/office/powerpoint/2010/main" val="3922745659"/>
      </p:ext>
    </p:extLst>
  </p:cSld>
  <p:clrMapOvr>
    <a:masterClrMapping/>
  </p:clrMapOvr>
  <p:transition spd="slow" advClick="0" advTm="5000">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19288" y="188914"/>
            <a:ext cx="8229600" cy="865187"/>
          </a:xfrm>
        </p:spPr>
        <p:txBody>
          <a:bodyPr/>
          <a:lstStyle/>
          <a:p>
            <a:pPr algn="r" eaLnBrk="1" hangingPunct="1"/>
            <a:r>
              <a:rPr lang="fa-IR" altLang="en-US" b="1" smtClean="0">
                <a:solidFill>
                  <a:srgbClr val="996600"/>
                </a:solidFill>
                <a:cs typeface="B Zar" panose="00000400000000000000" pitchFamily="2" charset="-78"/>
              </a:rPr>
              <a:t>تعریف شبیه سازی کامپیوتری</a:t>
            </a:r>
            <a:endParaRPr lang="en-US" altLang="en-US" b="1" smtClean="0">
              <a:solidFill>
                <a:srgbClr val="996600"/>
              </a:solidFill>
              <a:cs typeface="B Zar" panose="00000400000000000000" pitchFamily="2" charset="-78"/>
            </a:endParaRPr>
          </a:p>
        </p:txBody>
      </p:sp>
      <p:sp>
        <p:nvSpPr>
          <p:cNvPr id="16387" name="Rectangle 3"/>
          <p:cNvSpPr>
            <a:spLocks noGrp="1" noChangeArrowheads="1"/>
          </p:cNvSpPr>
          <p:nvPr>
            <p:ph type="body" idx="1"/>
          </p:nvPr>
        </p:nvSpPr>
        <p:spPr>
          <a:xfrm>
            <a:off x="1919288" y="1844676"/>
            <a:ext cx="8229600" cy="3959225"/>
          </a:xfrm>
        </p:spPr>
        <p:txBody>
          <a:bodyPr/>
          <a:lstStyle/>
          <a:p>
            <a:pPr algn="r" rtl="1" eaLnBrk="1" hangingPunct="1"/>
            <a:r>
              <a:rPr lang="fa-IR" altLang="en-US" smtClean="0">
                <a:cs typeface="B Zar" panose="00000400000000000000" pitchFamily="2" charset="-78"/>
              </a:rPr>
              <a:t>در مهندسی  نرم افزار یا یک سیستم  جدید  خلق  می شود یا   با  یک</a:t>
            </a:r>
          </a:p>
          <a:p>
            <a:pPr algn="r" rtl="1" eaLnBrk="1" hangingPunct="1">
              <a:buFont typeface="Wingdings" panose="05000000000000000000" pitchFamily="2" charset="2"/>
              <a:buNone/>
            </a:pPr>
            <a:r>
              <a:rPr lang="fa-IR" altLang="en-US" smtClean="0">
                <a:cs typeface="B Zar" panose="00000400000000000000" pitchFamily="2" charset="-78"/>
              </a:rPr>
              <a:t>     سیستم که از قبل وجود داشته </a:t>
            </a:r>
            <a:r>
              <a:rPr lang="en-US" altLang="en-US" sz="2000">
                <a:cs typeface="B Zar" panose="00000400000000000000" pitchFamily="2" charset="-78"/>
              </a:rPr>
              <a:t>Extend </a:t>
            </a:r>
            <a:r>
              <a:rPr lang="fa-IR" altLang="en-US" sz="2000">
                <a:cs typeface="B Zar" panose="00000400000000000000" pitchFamily="2" charset="-78"/>
              </a:rPr>
              <a:t> </a:t>
            </a:r>
            <a:r>
              <a:rPr lang="fa-IR" altLang="en-US" smtClean="0">
                <a:cs typeface="B Zar" panose="00000400000000000000" pitchFamily="2" charset="-78"/>
              </a:rPr>
              <a:t> می شود .  اما   در  شبیه سازی کامپیوتری باید یک سیستمی  به  طور واقعی  از  قبل  وجود  داشته  تا  </a:t>
            </a:r>
          </a:p>
          <a:p>
            <a:pPr algn="r" rtl="1" eaLnBrk="1" hangingPunct="1">
              <a:buFont typeface="Wingdings" panose="05000000000000000000" pitchFamily="2" charset="2"/>
              <a:buNone/>
            </a:pPr>
            <a:r>
              <a:rPr lang="fa-IR" altLang="en-US" smtClean="0">
                <a:cs typeface="B Zar" panose="00000400000000000000" pitchFamily="2" charset="-78"/>
              </a:rPr>
              <a:t>     بتوانیم  بر اساس حدس  و گمان  ( توابع احتمالی و ریاضی)   سیستمی</a:t>
            </a:r>
          </a:p>
          <a:p>
            <a:pPr algn="r" rtl="1" eaLnBrk="1" hangingPunct="1">
              <a:buFont typeface="Wingdings" panose="05000000000000000000" pitchFamily="2" charset="2"/>
              <a:buNone/>
            </a:pPr>
            <a:r>
              <a:rPr lang="fa-IR" altLang="en-US" smtClean="0">
                <a:cs typeface="B Zar" panose="00000400000000000000" pitchFamily="2" charset="-78"/>
              </a:rPr>
              <a:t>     را مشابه سازی کنیم.</a:t>
            </a:r>
            <a:endParaRPr lang="fa-IR" altLang="en-US" b="1" smtClean="0">
              <a:cs typeface="B Zar" panose="00000400000000000000" pitchFamily="2" charset="-78"/>
            </a:endParaRPr>
          </a:p>
          <a:p>
            <a:pPr algn="r" rtl="1" eaLnBrk="1" hangingPunct="1"/>
            <a:r>
              <a:rPr lang="fa-IR" altLang="en-US" b="1" smtClean="0">
                <a:solidFill>
                  <a:srgbClr val="FF3300"/>
                </a:solidFill>
                <a:cs typeface="B Zar" panose="00000400000000000000" pitchFamily="2" charset="-78"/>
              </a:rPr>
              <a:t>نکته !</a:t>
            </a:r>
            <a:r>
              <a:rPr lang="fa-IR" altLang="en-US" smtClean="0">
                <a:cs typeface="B Zar" panose="00000400000000000000" pitchFamily="2" charset="-78"/>
              </a:rPr>
              <a:t> هدف شبیه سازی تولید یک برنامه کامپیوتری است به گونه ای </a:t>
            </a:r>
          </a:p>
          <a:p>
            <a:pPr algn="r" rtl="1" eaLnBrk="1" hangingPunct="1">
              <a:buFont typeface="Wingdings" panose="05000000000000000000" pitchFamily="2" charset="2"/>
              <a:buNone/>
            </a:pPr>
            <a:r>
              <a:rPr lang="fa-IR" altLang="en-US" smtClean="0">
                <a:cs typeface="B Zar" panose="00000400000000000000" pitchFamily="2" charset="-78"/>
              </a:rPr>
              <a:t>    که بتواند اتفاقات قبلی رخ داده را نمایش دهد و آن اتفاقات را در مسیر صحیح و مناسب گزارش دهد.</a:t>
            </a:r>
            <a:endParaRPr lang="en-US" altLang="en-US" smtClean="0">
              <a:cs typeface="B Zar" panose="00000400000000000000" pitchFamily="2" charset="-78"/>
            </a:endParaRPr>
          </a:p>
        </p:txBody>
      </p:sp>
    </p:spTree>
    <p:extLst>
      <p:ext uri="{BB962C8B-B14F-4D97-AF65-F5344CB8AC3E}">
        <p14:creationId xmlns:p14="http://schemas.microsoft.com/office/powerpoint/2010/main" val="1488179936"/>
      </p:ext>
    </p:extLst>
  </p:cSld>
  <p:clrMapOvr>
    <a:masterClrMapping/>
  </p:clrMapOvr>
  <p:transition spd="slow" advClick="0" advTm="5000">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r"/>
            <a:r>
              <a:rPr lang="fa-IR" altLang="en-US" b="1" dirty="0" smtClean="0">
                <a:ea typeface="Yagut"/>
                <a:cs typeface="Yagut"/>
              </a:rPr>
              <a:t>نظريه مجموعه ها</a:t>
            </a:r>
            <a:endParaRPr lang="en-US" altLang="en-US" dirty="0" smtClean="0"/>
          </a:p>
        </p:txBody>
      </p:sp>
      <p:sp>
        <p:nvSpPr>
          <p:cNvPr id="4" name="Rectangle 3"/>
          <p:cNvSpPr txBox="1">
            <a:spLocks noChangeArrowheads="1"/>
          </p:cNvSpPr>
          <p:nvPr/>
        </p:nvSpPr>
        <p:spPr bwMode="auto">
          <a:xfrm>
            <a:off x="1847851" y="1647825"/>
            <a:ext cx="8524875" cy="4751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eaLnBrk="0" fontAlgn="base" hangingPunct="0">
              <a:spcBef>
                <a:spcPct val="20000"/>
              </a:spcBef>
              <a:spcAft>
                <a:spcPct val="0"/>
              </a:spcAft>
              <a:buClr>
                <a:schemeClr val="folHlink"/>
              </a:buClr>
              <a:buSzPct val="90000"/>
              <a:buFont typeface="Wingdings" panose="05000000000000000000" pitchFamily="2" charset="2"/>
              <a:buChar char="n"/>
              <a:defRPr sz="2800" kern="1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1"/>
              </a:buClr>
              <a:buSzPct val="75000"/>
              <a:buFont typeface="Wingdings" panose="05000000000000000000" pitchFamily="2" charset="2"/>
              <a:buChar char="n"/>
              <a:defRPr sz="2600" kern="1200">
                <a:solidFill>
                  <a:schemeClr val="tx1"/>
                </a:solidFill>
                <a:latin typeface="+mn-lt"/>
                <a:ea typeface="+mn-ea"/>
                <a:cs typeface="+mn-cs"/>
              </a:defRPr>
            </a:lvl2pPr>
            <a:lvl3pPr marL="1143000" indent="-228600" algn="r" rtl="1" eaLnBrk="0" fontAlgn="base" hangingPunct="0">
              <a:spcBef>
                <a:spcPct val="20000"/>
              </a:spcBef>
              <a:spcAft>
                <a:spcPct val="0"/>
              </a:spcAft>
              <a:buClr>
                <a:schemeClr val="folHlink"/>
              </a:buClr>
              <a:buSzPct val="55000"/>
              <a:buFont typeface="Wingdings" panose="05000000000000000000" pitchFamily="2" charset="2"/>
              <a:buChar char="n"/>
              <a:defRPr sz="2300" kern="1200">
                <a:solidFill>
                  <a:schemeClr val="tx1"/>
                </a:solidFill>
                <a:latin typeface="+mn-lt"/>
                <a:ea typeface="+mn-ea"/>
                <a:cs typeface="+mn-cs"/>
              </a:defRPr>
            </a:lvl3pPr>
            <a:lvl4pPr marL="1600200" indent="-228600" algn="r" rtl="1"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fa-IR" altLang="en-US" sz="1600" dirty="0">
                <a:cs typeface="+mj-cs"/>
              </a:rPr>
              <a:t>عضويت: براي نشان دادن اينکه </a:t>
            </a:r>
            <a:r>
              <a:rPr lang="en-GB" altLang="en-US" sz="1600" dirty="0">
                <a:cs typeface="+mj-cs"/>
              </a:rPr>
              <a:t>X</a:t>
            </a:r>
            <a:r>
              <a:rPr lang="fa-IR" altLang="en-US" sz="1600" dirty="0">
                <a:cs typeface="+mj-cs"/>
              </a:rPr>
              <a:t> عضوي از مجموعه</a:t>
            </a:r>
            <a:r>
              <a:rPr lang="en-GB" altLang="en-US" sz="1600" dirty="0">
                <a:cs typeface="+mj-cs"/>
              </a:rPr>
              <a:t>A</a:t>
            </a:r>
            <a:r>
              <a:rPr lang="fa-IR" altLang="en-US" sz="1600" dirty="0">
                <a:cs typeface="+mj-cs"/>
              </a:rPr>
              <a:t> است از علامت</a:t>
            </a:r>
            <a:r>
              <a:rPr lang="en-GB" altLang="en-US" sz="1600" dirty="0">
                <a:cs typeface="+mj-cs"/>
              </a:rPr>
              <a:t> </a:t>
            </a:r>
            <a:r>
              <a:rPr lang="fa-IR" altLang="en-US" sz="1600" dirty="0">
                <a:cs typeface="+mj-cs"/>
              </a:rPr>
              <a:t>     استفاده مي شود.</a:t>
            </a:r>
          </a:p>
          <a:p>
            <a:pPr>
              <a:defRPr/>
            </a:pPr>
            <a:r>
              <a:rPr lang="fa-IR" altLang="en-US" sz="1600" dirty="0">
                <a:cs typeface="+mj-cs"/>
              </a:rPr>
              <a:t>زيردمجموعه: اگر هر عضو مجموعه </a:t>
            </a:r>
            <a:r>
              <a:rPr lang="en-GB" altLang="en-US" sz="1600" dirty="0">
                <a:cs typeface="+mj-cs"/>
              </a:rPr>
              <a:t>B</a:t>
            </a:r>
            <a:r>
              <a:rPr lang="fa-IR" altLang="en-US" sz="1600" dirty="0">
                <a:cs typeface="+mj-cs"/>
              </a:rPr>
              <a:t> ،عضوي از مجموعه </a:t>
            </a:r>
            <a:r>
              <a:rPr lang="en-GB" altLang="en-US" sz="1600" dirty="0">
                <a:cs typeface="+mj-cs"/>
              </a:rPr>
              <a:t>A</a:t>
            </a:r>
            <a:r>
              <a:rPr lang="fa-IR" altLang="en-US" sz="1600" dirty="0">
                <a:cs typeface="+mj-cs"/>
              </a:rPr>
              <a:t> باشد.مجموعه </a:t>
            </a:r>
            <a:r>
              <a:rPr lang="en-GB" altLang="en-US" sz="1600" dirty="0">
                <a:cs typeface="+mj-cs"/>
              </a:rPr>
              <a:t>B</a:t>
            </a:r>
            <a:r>
              <a:rPr lang="fa-IR" altLang="en-US" sz="1600" dirty="0">
                <a:cs typeface="+mj-cs"/>
              </a:rPr>
              <a:t>را زير مجموعه ، مجموعه </a:t>
            </a:r>
            <a:r>
              <a:rPr lang="en-GB" altLang="en-US" sz="1600" dirty="0">
                <a:cs typeface="+mj-cs"/>
              </a:rPr>
              <a:t>A </a:t>
            </a:r>
            <a:r>
              <a:rPr lang="fa-IR" altLang="en-US" sz="1600" dirty="0">
                <a:cs typeface="+mj-cs"/>
              </a:rPr>
              <a:t>گوييم:</a:t>
            </a:r>
          </a:p>
          <a:p>
            <a:pPr>
              <a:defRPr/>
            </a:pPr>
            <a:r>
              <a:rPr lang="fa-IR" altLang="en-US" sz="1600" dirty="0">
                <a:cs typeface="+mj-cs"/>
              </a:rPr>
              <a:t>تعداد زير مجموعه هاي يک مجموعه</a:t>
            </a:r>
            <a:r>
              <a:rPr lang="en-GB" altLang="en-US" sz="1600" dirty="0">
                <a:cs typeface="+mj-cs"/>
              </a:rPr>
              <a:t> n</a:t>
            </a:r>
            <a:r>
              <a:rPr lang="fa-IR" altLang="en-US" sz="1600" dirty="0">
                <a:cs typeface="+mj-cs"/>
              </a:rPr>
              <a:t>عضوي برابراست با:</a:t>
            </a:r>
          </a:p>
          <a:p>
            <a:pPr>
              <a:defRPr/>
            </a:pPr>
            <a:endParaRPr lang="fa-IR" altLang="en-US" sz="1600" dirty="0">
              <a:cs typeface="+mj-cs"/>
            </a:endParaRPr>
          </a:p>
          <a:p>
            <a:pPr>
              <a:defRPr/>
            </a:pPr>
            <a:r>
              <a:rPr lang="fa-IR" altLang="en-US" sz="1600" dirty="0">
                <a:cs typeface="+mj-cs"/>
              </a:rPr>
              <a:t>دو مجموعه </a:t>
            </a:r>
            <a:r>
              <a:rPr lang="en-GB" altLang="en-US" sz="1600" dirty="0">
                <a:cs typeface="+mj-cs"/>
              </a:rPr>
              <a:t>A,B</a:t>
            </a:r>
            <a:r>
              <a:rPr lang="fa-IR" altLang="en-US" sz="1600" dirty="0">
                <a:cs typeface="+mj-cs"/>
              </a:rPr>
              <a:t> مساوي مي باشند اگر هر عضو </a:t>
            </a:r>
            <a:r>
              <a:rPr lang="en-GB" altLang="en-US" sz="1600" dirty="0">
                <a:cs typeface="+mj-cs"/>
              </a:rPr>
              <a:t>A</a:t>
            </a:r>
            <a:r>
              <a:rPr lang="fa-IR" altLang="en-US" sz="1600" dirty="0">
                <a:cs typeface="+mj-cs"/>
              </a:rPr>
              <a:t> در </a:t>
            </a:r>
            <a:r>
              <a:rPr lang="en-GB" altLang="en-US" sz="1600" dirty="0">
                <a:cs typeface="+mj-cs"/>
              </a:rPr>
              <a:t>B</a:t>
            </a:r>
            <a:r>
              <a:rPr lang="fa-IR" altLang="en-US" sz="1600" dirty="0">
                <a:cs typeface="+mj-cs"/>
              </a:rPr>
              <a:t>و هر عضو </a:t>
            </a:r>
            <a:r>
              <a:rPr lang="en-GB" altLang="en-US" sz="1600" dirty="0">
                <a:cs typeface="+mj-cs"/>
              </a:rPr>
              <a:t>B </a:t>
            </a:r>
            <a:r>
              <a:rPr lang="fa-IR" altLang="en-US" sz="1600" dirty="0">
                <a:cs typeface="+mj-cs"/>
              </a:rPr>
              <a:t>در</a:t>
            </a:r>
            <a:r>
              <a:rPr lang="en-GB" altLang="en-US" sz="1600" dirty="0">
                <a:cs typeface="+mj-cs"/>
              </a:rPr>
              <a:t>A</a:t>
            </a:r>
            <a:r>
              <a:rPr lang="fa-IR" altLang="en-US" sz="1600" dirty="0">
                <a:cs typeface="+mj-cs"/>
              </a:rPr>
              <a:t> باشد.</a:t>
            </a:r>
          </a:p>
          <a:p>
            <a:pPr>
              <a:buFontTx/>
              <a:buAutoNum type="arabicPeriod"/>
              <a:defRPr/>
            </a:pPr>
            <a:endParaRPr lang="fa-IR" altLang="en-US" sz="1600" dirty="0">
              <a:cs typeface="+mj-cs"/>
            </a:endParaRPr>
          </a:p>
          <a:p>
            <a:pPr>
              <a:defRPr/>
            </a:pPr>
            <a:r>
              <a:rPr lang="fa-IR" altLang="en-US" sz="1600" dirty="0">
                <a:cs typeface="+mj-cs"/>
              </a:rPr>
              <a:t>دو مجموعه ناتهي </a:t>
            </a:r>
            <a:r>
              <a:rPr lang="en-GB" altLang="en-US" sz="1600" dirty="0">
                <a:cs typeface="+mj-cs"/>
              </a:rPr>
              <a:t>A, B</a:t>
            </a:r>
            <a:r>
              <a:rPr lang="fa-IR" altLang="en-US" sz="1600" dirty="0">
                <a:cs typeface="+mj-cs"/>
              </a:rPr>
              <a:t> را که هيچ عضو مشترکي نداشنه باشند دو مجموعه جدا مي ناميم.</a:t>
            </a:r>
          </a:p>
          <a:p>
            <a:pPr>
              <a:defRPr/>
            </a:pPr>
            <a:endParaRPr lang="fa-IR" altLang="en-US" sz="1600" dirty="0">
              <a:cs typeface="+mj-cs"/>
            </a:endParaRPr>
          </a:p>
          <a:p>
            <a:pPr>
              <a:defRPr/>
            </a:pPr>
            <a:r>
              <a:rPr lang="fa-IR" altLang="en-US" sz="1600" dirty="0">
                <a:cs typeface="+mj-cs"/>
              </a:rPr>
              <a:t>مجموعه مرجع</a:t>
            </a:r>
            <a:r>
              <a:rPr lang="en-GB" altLang="en-US" sz="1600" dirty="0">
                <a:cs typeface="+mj-cs"/>
              </a:rPr>
              <a:t> u </a:t>
            </a:r>
            <a:r>
              <a:rPr lang="fa-IR" altLang="en-US" sz="1600" dirty="0">
                <a:cs typeface="+mj-cs"/>
              </a:rPr>
              <a:t>: هر مجموعه را مي توان زير مجموعه اي از يک مجموعه ثابت به نام مجموعه مرجع در نظر گرفت.</a:t>
            </a:r>
          </a:p>
          <a:p>
            <a:pPr>
              <a:defRPr/>
            </a:pPr>
            <a:r>
              <a:rPr lang="fa-IR" altLang="en-US" sz="1600" dirty="0">
                <a:cs typeface="+mj-cs"/>
              </a:rPr>
              <a:t>مجموعه متمم: متمم مجموعه </a:t>
            </a:r>
            <a:r>
              <a:rPr lang="en-GB" altLang="en-US" sz="1600" dirty="0">
                <a:cs typeface="+mj-cs"/>
              </a:rPr>
              <a:t>A</a:t>
            </a:r>
            <a:r>
              <a:rPr lang="fa-IR" altLang="en-US" sz="1600" dirty="0">
                <a:cs typeface="+mj-cs"/>
              </a:rPr>
              <a:t>، زير مجموعه از مجموعه مرجع مي باشد که شامل تمامي عضو هاي </a:t>
            </a:r>
            <a:r>
              <a:rPr lang="en-GB" altLang="en-US" sz="1600" dirty="0">
                <a:cs typeface="+mj-cs"/>
              </a:rPr>
              <a:t>U </a:t>
            </a:r>
            <a:r>
              <a:rPr lang="fa-IR" altLang="en-US" sz="1600" dirty="0">
                <a:cs typeface="+mj-cs"/>
              </a:rPr>
              <a:t>است که در </a:t>
            </a:r>
            <a:r>
              <a:rPr lang="en-GB" altLang="en-US" sz="1600" dirty="0">
                <a:cs typeface="+mj-cs"/>
              </a:rPr>
              <a:t>A</a:t>
            </a:r>
            <a:r>
              <a:rPr lang="fa-IR" altLang="en-US" sz="1600" dirty="0">
                <a:cs typeface="+mj-cs"/>
              </a:rPr>
              <a:t>نباشد.</a:t>
            </a:r>
          </a:p>
          <a:p>
            <a:pPr marL="762000" lvl="1" indent="-304800">
              <a:buFontTx/>
              <a:buAutoNum type="arabicPeriod"/>
              <a:defRPr/>
            </a:pPr>
            <a:endParaRPr lang="fa-IR" altLang="en-US" sz="1600" b="1" dirty="0">
              <a:cs typeface="Yagut" pitchFamily="2" charset="0"/>
            </a:endParaRPr>
          </a:p>
          <a:p>
            <a:pPr marL="762000" lvl="1" indent="-304800">
              <a:defRPr/>
            </a:pPr>
            <a:endParaRPr lang="fa-IR" altLang="en-US" sz="1600" b="1" dirty="0">
              <a:cs typeface="Yagut" pitchFamily="2" charset="0"/>
            </a:endParaRPr>
          </a:p>
        </p:txBody>
      </p:sp>
      <p:graphicFrame>
        <p:nvGraphicFramePr>
          <p:cNvPr id="17412" name="Object 7"/>
          <p:cNvGraphicFramePr>
            <a:graphicFrameLocks noChangeAspect="1"/>
          </p:cNvGraphicFramePr>
          <p:nvPr/>
        </p:nvGraphicFramePr>
        <p:xfrm>
          <a:off x="4846638" y="1687513"/>
          <a:ext cx="228600" cy="228600"/>
        </p:xfrm>
        <a:graphic>
          <a:graphicData uri="http://schemas.openxmlformats.org/presentationml/2006/ole">
            <mc:AlternateContent xmlns:mc="http://schemas.openxmlformats.org/markup-compatibility/2006">
              <mc:Choice xmlns:v="urn:schemas-microsoft-com:vml" Requires="v">
                <p:oleObj spid="_x0000_s1026" name="Equation" r:id="rId3" imgW="126725" imgH="126725" progId="Equation.3">
                  <p:embed/>
                </p:oleObj>
              </mc:Choice>
              <mc:Fallback>
                <p:oleObj name="Equation" r:id="rId3" imgW="126725" imgH="126725" progId="Equation.3">
                  <p:embed/>
                  <p:pic>
                    <p:nvPicPr>
                      <p:cNvPr id="17412"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6638" y="1687513"/>
                        <a:ext cx="228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3" name="Object 10"/>
          <p:cNvGraphicFramePr>
            <a:graphicFrameLocks noGrp="1" noChangeAspect="1"/>
          </p:cNvGraphicFramePr>
          <p:nvPr>
            <p:ph sz="half" idx="4294967295"/>
          </p:nvPr>
        </p:nvGraphicFramePr>
        <p:xfrm>
          <a:off x="2225675" y="2417764"/>
          <a:ext cx="787400" cy="301625"/>
        </p:xfrm>
        <a:graphic>
          <a:graphicData uri="http://schemas.openxmlformats.org/presentationml/2006/ole">
            <mc:AlternateContent xmlns:mc="http://schemas.openxmlformats.org/markup-compatibility/2006">
              <mc:Choice xmlns:v="urn:schemas-microsoft-com:vml" Requires="v">
                <p:oleObj spid="_x0000_s1027" name="Equation" r:id="rId5" imgW="431613" imgH="165028" progId="Equation.3">
                  <p:embed/>
                </p:oleObj>
              </mc:Choice>
              <mc:Fallback>
                <p:oleObj name="Equation" r:id="rId5" imgW="431613" imgH="165028" progId="Equation.3">
                  <p:embed/>
                  <p:pic>
                    <p:nvPicPr>
                      <p:cNvPr id="17413" name="Object 10"/>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25675" y="2417764"/>
                        <a:ext cx="787400"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4" name="Object 14"/>
          <p:cNvGraphicFramePr>
            <a:graphicFrameLocks noChangeAspect="1"/>
          </p:cNvGraphicFramePr>
          <p:nvPr/>
        </p:nvGraphicFramePr>
        <p:xfrm>
          <a:off x="2192338" y="3679826"/>
          <a:ext cx="2640012" cy="371475"/>
        </p:xfrm>
        <a:graphic>
          <a:graphicData uri="http://schemas.openxmlformats.org/presentationml/2006/ole">
            <mc:AlternateContent xmlns:mc="http://schemas.openxmlformats.org/markup-compatibility/2006">
              <mc:Choice xmlns:v="urn:schemas-microsoft-com:vml" Requires="v">
                <p:oleObj spid="_x0000_s1028" name="Equation" r:id="rId7" imgW="1447172" imgH="203112" progId="Equation.3">
                  <p:embed/>
                </p:oleObj>
              </mc:Choice>
              <mc:Fallback>
                <p:oleObj name="Equation" r:id="rId7" imgW="1447172" imgH="203112" progId="Equation.3">
                  <p:embed/>
                  <p:pic>
                    <p:nvPicPr>
                      <p:cNvPr id="17414"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92338" y="3679826"/>
                        <a:ext cx="2640012"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5" name="Object 15"/>
          <p:cNvGraphicFramePr>
            <a:graphicFrameLocks noChangeAspect="1"/>
          </p:cNvGraphicFramePr>
          <p:nvPr/>
        </p:nvGraphicFramePr>
        <p:xfrm>
          <a:off x="2232025" y="2922588"/>
          <a:ext cx="387350" cy="347662"/>
        </p:xfrm>
        <a:graphic>
          <a:graphicData uri="http://schemas.openxmlformats.org/presentationml/2006/ole">
            <mc:AlternateContent xmlns:mc="http://schemas.openxmlformats.org/markup-compatibility/2006">
              <mc:Choice xmlns:v="urn:schemas-microsoft-com:vml" Requires="v">
                <p:oleObj spid="_x0000_s1029" name="Equation" r:id="rId9" imgW="177646" imgH="190335" progId="Equation.3">
                  <p:embed/>
                </p:oleObj>
              </mc:Choice>
              <mc:Fallback>
                <p:oleObj name="Equation" r:id="rId9" imgW="177646" imgH="190335" progId="Equation.3">
                  <p:embed/>
                  <p:pic>
                    <p:nvPicPr>
                      <p:cNvPr id="17415"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32025" y="2922588"/>
                        <a:ext cx="387350" cy="34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6" name="Object 16"/>
          <p:cNvGraphicFramePr>
            <a:graphicFrameLocks noChangeAspect="1"/>
          </p:cNvGraphicFramePr>
          <p:nvPr/>
        </p:nvGraphicFramePr>
        <p:xfrm>
          <a:off x="2711450" y="5013325"/>
          <a:ext cx="2686050" cy="393700"/>
        </p:xfrm>
        <a:graphic>
          <a:graphicData uri="http://schemas.openxmlformats.org/presentationml/2006/ole">
            <mc:AlternateContent xmlns:mc="http://schemas.openxmlformats.org/markup-compatibility/2006">
              <mc:Choice xmlns:v="urn:schemas-microsoft-com:vml" Requires="v">
                <p:oleObj spid="_x0000_s1030" name="Equation" r:id="rId11" imgW="1473200" imgH="215900" progId="Equation.3">
                  <p:embed/>
                </p:oleObj>
              </mc:Choice>
              <mc:Fallback>
                <p:oleObj name="Equation" r:id="rId11" imgW="1473200" imgH="215900" progId="Equation.3">
                  <p:embed/>
                  <p:pic>
                    <p:nvPicPr>
                      <p:cNvPr id="17416"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11450" y="5013325"/>
                        <a:ext cx="2686050"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0303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fade">
                                      <p:cBhvr>
                                        <p:cTn id="12" dur="20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r"/>
            <a:r>
              <a:rPr lang="fa-IR" altLang="en-US" b="1" smtClean="0">
                <a:ea typeface="Yagut"/>
                <a:cs typeface="Yagut"/>
              </a:rPr>
              <a:t>نظريه مجموعه ها</a:t>
            </a:r>
            <a:endParaRPr lang="en-US" altLang="en-US" smtClean="0"/>
          </a:p>
        </p:txBody>
      </p:sp>
      <p:graphicFrame>
        <p:nvGraphicFramePr>
          <p:cNvPr id="18435" name="Object 8"/>
          <p:cNvGraphicFramePr>
            <a:graphicFrameLocks noChangeAspect="1"/>
          </p:cNvGraphicFramePr>
          <p:nvPr/>
        </p:nvGraphicFramePr>
        <p:xfrm>
          <a:off x="2393950" y="2325688"/>
          <a:ext cx="3333750" cy="393700"/>
        </p:xfrm>
        <a:graphic>
          <a:graphicData uri="http://schemas.openxmlformats.org/presentationml/2006/ole">
            <mc:AlternateContent xmlns:mc="http://schemas.openxmlformats.org/markup-compatibility/2006">
              <mc:Choice xmlns:v="urn:schemas-microsoft-com:vml" Requires="v">
                <p:oleObj spid="_x0000_s2050" name="Equation" r:id="rId3" imgW="1828800" imgH="215900" progId="Equation.3">
                  <p:embed/>
                </p:oleObj>
              </mc:Choice>
              <mc:Fallback>
                <p:oleObj name="Equation" r:id="rId3" imgW="1828800" imgH="215900" progId="Equation.3">
                  <p:embed/>
                  <p:pic>
                    <p:nvPicPr>
                      <p:cNvPr id="18435"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3950" y="2325688"/>
                        <a:ext cx="3333750"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36" name="Rectangle 11"/>
          <p:cNvSpPr>
            <a:spLocks noGrp="1" noChangeArrowheads="1"/>
          </p:cNvSpPr>
          <p:nvPr>
            <p:ph sz="half" idx="4294967295"/>
          </p:nvPr>
        </p:nvSpPr>
        <p:spPr>
          <a:xfrm>
            <a:off x="2262188" y="1449389"/>
            <a:ext cx="8081962" cy="4751387"/>
          </a:xfrm>
        </p:spPr>
        <p:txBody>
          <a:bodyPr/>
          <a:lstStyle/>
          <a:p>
            <a:pPr algn="r" rtl="1"/>
            <a:r>
              <a:rPr lang="fa-IR" altLang="en-US" sz="2400">
                <a:ea typeface="Yagut"/>
                <a:cs typeface="Yagut"/>
              </a:rPr>
              <a:t>اجتماع: اجتماع دو مجموعه </a:t>
            </a:r>
            <a:r>
              <a:rPr lang="en-GB" altLang="en-US" sz="2400">
                <a:ea typeface="Yagut"/>
                <a:cs typeface="Yagut"/>
              </a:rPr>
              <a:t>A,B</a:t>
            </a:r>
            <a:r>
              <a:rPr lang="fa-IR" altLang="en-US" sz="2400">
                <a:ea typeface="Yagut"/>
                <a:cs typeface="Yagut"/>
              </a:rPr>
              <a:t> مجموعه اي است که شامل تمام عضوهاي متعلق به مجموعه هاي </a:t>
            </a:r>
            <a:r>
              <a:rPr lang="en-GB" altLang="en-US" sz="2400">
                <a:ea typeface="Yagut"/>
                <a:cs typeface="Yagut"/>
              </a:rPr>
              <a:t>A</a:t>
            </a:r>
            <a:r>
              <a:rPr lang="fa-IR" altLang="en-US" sz="2400">
                <a:ea typeface="Yagut"/>
                <a:cs typeface="Yagut"/>
              </a:rPr>
              <a:t>يا</a:t>
            </a:r>
            <a:r>
              <a:rPr lang="en-GB" altLang="en-US" sz="2400">
                <a:ea typeface="Yagut"/>
                <a:cs typeface="Yagut"/>
              </a:rPr>
              <a:t>B</a:t>
            </a:r>
            <a:r>
              <a:rPr lang="fa-IR" altLang="en-US" sz="2400">
                <a:ea typeface="Yagut"/>
                <a:cs typeface="Yagut"/>
              </a:rPr>
              <a:t> يا هر دو آنها باشد:</a:t>
            </a:r>
          </a:p>
          <a:p>
            <a:pPr algn="r" rtl="1"/>
            <a:endParaRPr lang="fa-IR" altLang="en-US" sz="2400">
              <a:ea typeface="Yagut"/>
              <a:cs typeface="Yagut"/>
            </a:endParaRPr>
          </a:p>
          <a:p>
            <a:pPr algn="r" rtl="1"/>
            <a:r>
              <a:rPr lang="fa-IR" altLang="en-US" sz="2400">
                <a:ea typeface="Yagut"/>
                <a:cs typeface="Yagut"/>
              </a:rPr>
              <a:t>اشتراک: اشتراک دو مجموعه </a:t>
            </a:r>
            <a:r>
              <a:rPr lang="en-GB" altLang="en-US" sz="2400">
                <a:ea typeface="Yagut"/>
                <a:cs typeface="Yagut"/>
              </a:rPr>
              <a:t>A,B</a:t>
            </a:r>
            <a:r>
              <a:rPr lang="fa-IR" altLang="en-US" sz="2400">
                <a:ea typeface="Yagut"/>
                <a:cs typeface="Yagut"/>
              </a:rPr>
              <a:t> مجموعه اي است که اعضاي ان متعلق به مجموعه هاي </a:t>
            </a:r>
            <a:r>
              <a:rPr lang="en-GB" altLang="en-US" sz="2400">
                <a:ea typeface="Yagut"/>
                <a:cs typeface="Yagut"/>
              </a:rPr>
              <a:t>A,B</a:t>
            </a:r>
            <a:r>
              <a:rPr lang="fa-IR" altLang="en-US" sz="2400">
                <a:ea typeface="Yagut"/>
                <a:cs typeface="Yagut"/>
              </a:rPr>
              <a:t> باشد:</a:t>
            </a:r>
          </a:p>
          <a:p>
            <a:pPr algn="r" rtl="1"/>
            <a:endParaRPr lang="fa-IR" altLang="en-US" sz="2400">
              <a:ea typeface="Yagut"/>
              <a:cs typeface="Yagut"/>
            </a:endParaRPr>
          </a:p>
          <a:p>
            <a:pPr algn="r" rtl="1"/>
            <a:r>
              <a:rPr lang="fa-IR" altLang="en-US" sz="2400">
                <a:ea typeface="Yagut"/>
                <a:cs typeface="Yagut"/>
              </a:rPr>
              <a:t>اگر دو مجموعه </a:t>
            </a:r>
            <a:r>
              <a:rPr lang="en-GB" altLang="en-US" sz="2400">
                <a:ea typeface="Yagut"/>
                <a:cs typeface="Yagut"/>
              </a:rPr>
              <a:t>A,B</a:t>
            </a:r>
            <a:r>
              <a:rPr lang="fa-IR" altLang="en-US" sz="2400">
                <a:ea typeface="Yagut"/>
                <a:cs typeface="Yagut"/>
              </a:rPr>
              <a:t> جدا از هم باشند،انگاه</a:t>
            </a:r>
          </a:p>
          <a:p>
            <a:pPr algn="r" rtl="1"/>
            <a:endParaRPr lang="fa-IR" altLang="en-US" sz="2400">
              <a:ea typeface="Yagut"/>
              <a:cs typeface="Yagut"/>
            </a:endParaRPr>
          </a:p>
          <a:p>
            <a:pPr algn="r" rtl="1"/>
            <a:r>
              <a:rPr lang="fa-IR" altLang="en-US" sz="2400">
                <a:ea typeface="Yagut"/>
                <a:cs typeface="Yagut"/>
              </a:rPr>
              <a:t>تفاضل: تفاضل دو مجموعه </a:t>
            </a:r>
            <a:r>
              <a:rPr lang="en-GB" altLang="en-US" sz="2400">
                <a:ea typeface="Yagut"/>
                <a:cs typeface="Yagut"/>
              </a:rPr>
              <a:t>A,B</a:t>
            </a:r>
            <a:r>
              <a:rPr lang="fa-IR" altLang="en-US" sz="2400">
                <a:ea typeface="Yagut"/>
                <a:cs typeface="Yagut"/>
              </a:rPr>
              <a:t> مجموعه اي است که اعضاي ان در </a:t>
            </a:r>
            <a:r>
              <a:rPr lang="en-GB" altLang="en-US" sz="2400">
                <a:ea typeface="Yagut"/>
                <a:cs typeface="Yagut"/>
              </a:rPr>
              <a:t>A</a:t>
            </a:r>
            <a:r>
              <a:rPr lang="fa-IR" altLang="en-US" sz="2400">
                <a:ea typeface="Yagut"/>
                <a:cs typeface="Yagut"/>
              </a:rPr>
              <a:t> باشد ولي در </a:t>
            </a:r>
            <a:r>
              <a:rPr lang="en-GB" altLang="en-US" sz="2400">
                <a:ea typeface="Yagut"/>
                <a:cs typeface="Yagut"/>
              </a:rPr>
              <a:t>B</a:t>
            </a:r>
            <a:r>
              <a:rPr lang="fa-IR" altLang="en-US" sz="2400">
                <a:ea typeface="Yagut"/>
                <a:cs typeface="Yagut"/>
              </a:rPr>
              <a:t>نباشد:</a:t>
            </a:r>
            <a:endParaRPr lang="en-GB" altLang="en-US" sz="2400">
              <a:ea typeface="Yagut"/>
              <a:cs typeface="Yagut"/>
            </a:endParaRPr>
          </a:p>
        </p:txBody>
      </p:sp>
      <p:graphicFrame>
        <p:nvGraphicFramePr>
          <p:cNvPr id="18437" name="Object 14"/>
          <p:cNvGraphicFramePr>
            <a:graphicFrameLocks noChangeAspect="1"/>
          </p:cNvGraphicFramePr>
          <p:nvPr/>
        </p:nvGraphicFramePr>
        <p:xfrm>
          <a:off x="2289175" y="3532188"/>
          <a:ext cx="3519488" cy="393700"/>
        </p:xfrm>
        <a:graphic>
          <a:graphicData uri="http://schemas.openxmlformats.org/presentationml/2006/ole">
            <mc:AlternateContent xmlns:mc="http://schemas.openxmlformats.org/markup-compatibility/2006">
              <mc:Choice xmlns:v="urn:schemas-microsoft-com:vml" Requires="v">
                <p:oleObj spid="_x0000_s2051" name="Equation" r:id="rId5" imgW="1930400" imgH="215900" progId="Equation.3">
                  <p:embed/>
                </p:oleObj>
              </mc:Choice>
              <mc:Fallback>
                <p:oleObj name="Equation" r:id="rId5" imgW="1930400" imgH="215900" progId="Equation.3">
                  <p:embed/>
                  <p:pic>
                    <p:nvPicPr>
                      <p:cNvPr id="18437"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9175" y="3532188"/>
                        <a:ext cx="3519488"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8" name="Object 15"/>
          <p:cNvGraphicFramePr>
            <a:graphicFrameLocks noChangeAspect="1"/>
          </p:cNvGraphicFramePr>
          <p:nvPr/>
        </p:nvGraphicFramePr>
        <p:xfrm>
          <a:off x="2363789" y="4632325"/>
          <a:ext cx="1158875" cy="325438"/>
        </p:xfrm>
        <a:graphic>
          <a:graphicData uri="http://schemas.openxmlformats.org/presentationml/2006/ole">
            <mc:AlternateContent xmlns:mc="http://schemas.openxmlformats.org/markup-compatibility/2006">
              <mc:Choice xmlns:v="urn:schemas-microsoft-com:vml" Requires="v">
                <p:oleObj spid="_x0000_s2052" name="Equation" r:id="rId7" imgW="634449" imgH="177646" progId="Equation.3">
                  <p:embed/>
                </p:oleObj>
              </mc:Choice>
              <mc:Fallback>
                <p:oleObj name="Equation" r:id="rId7" imgW="634449" imgH="177646" progId="Equation.3">
                  <p:embed/>
                  <p:pic>
                    <p:nvPicPr>
                      <p:cNvPr id="18438"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3789" y="4632325"/>
                        <a:ext cx="1158875" cy="32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9" name="Object 17"/>
          <p:cNvGraphicFramePr>
            <a:graphicFrameLocks noChangeAspect="1"/>
          </p:cNvGraphicFramePr>
          <p:nvPr/>
        </p:nvGraphicFramePr>
        <p:xfrm>
          <a:off x="2582864" y="5919788"/>
          <a:ext cx="3055937" cy="393700"/>
        </p:xfrm>
        <a:graphic>
          <a:graphicData uri="http://schemas.openxmlformats.org/presentationml/2006/ole">
            <mc:AlternateContent xmlns:mc="http://schemas.openxmlformats.org/markup-compatibility/2006">
              <mc:Choice xmlns:v="urn:schemas-microsoft-com:vml" Requires="v">
                <p:oleObj spid="_x0000_s2053" name="Equation" r:id="rId9" imgW="1675673" imgH="215806" progId="Equation.3">
                  <p:embed/>
                </p:oleObj>
              </mc:Choice>
              <mc:Fallback>
                <p:oleObj name="Equation" r:id="rId9" imgW="1675673" imgH="215806" progId="Equation.3">
                  <p:embed/>
                  <p:pic>
                    <p:nvPicPr>
                      <p:cNvPr id="18439"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82864" y="5919788"/>
                        <a:ext cx="3055937"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375459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6">
                                            <p:txEl>
                                              <p:pRg st="0" end="0"/>
                                            </p:txEl>
                                          </p:spTgt>
                                        </p:tgtEl>
                                        <p:attrNameLst>
                                          <p:attrName>style.visibility</p:attrName>
                                        </p:attrNameLst>
                                      </p:cBhvr>
                                      <p:to>
                                        <p:strVal val="visible"/>
                                      </p:to>
                                    </p:set>
                                    <p:animEffect transition="in" filter="fade">
                                      <p:cBhvr>
                                        <p:cTn id="12" dur="2000"/>
                                        <p:tgtEl>
                                          <p:spTgt spid="1843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6">
                                            <p:txEl>
                                              <p:pRg st="2" end="2"/>
                                            </p:txEl>
                                          </p:spTgt>
                                        </p:tgtEl>
                                        <p:attrNameLst>
                                          <p:attrName>style.visibility</p:attrName>
                                        </p:attrNameLst>
                                      </p:cBhvr>
                                      <p:to>
                                        <p:strVal val="visible"/>
                                      </p:to>
                                    </p:set>
                                    <p:animEffect transition="in" filter="fade">
                                      <p:cBhvr>
                                        <p:cTn id="17" dur="2000"/>
                                        <p:tgtEl>
                                          <p:spTgt spid="1843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6">
                                            <p:txEl>
                                              <p:pRg st="4" end="4"/>
                                            </p:txEl>
                                          </p:spTgt>
                                        </p:tgtEl>
                                        <p:attrNameLst>
                                          <p:attrName>style.visibility</p:attrName>
                                        </p:attrNameLst>
                                      </p:cBhvr>
                                      <p:to>
                                        <p:strVal val="visible"/>
                                      </p:to>
                                    </p:set>
                                    <p:animEffect transition="in" filter="fade">
                                      <p:cBhvr>
                                        <p:cTn id="22" dur="2000"/>
                                        <p:tgtEl>
                                          <p:spTgt spid="1843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6">
                                            <p:txEl>
                                              <p:pRg st="6" end="6"/>
                                            </p:txEl>
                                          </p:spTgt>
                                        </p:tgtEl>
                                        <p:attrNameLst>
                                          <p:attrName>style.visibility</p:attrName>
                                        </p:attrNameLst>
                                      </p:cBhvr>
                                      <p:to>
                                        <p:strVal val="visible"/>
                                      </p:to>
                                    </p:set>
                                    <p:animEffect transition="in" filter="fade">
                                      <p:cBhvr>
                                        <p:cTn id="27" dur="2000"/>
                                        <p:tgtEl>
                                          <p:spTgt spid="1843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r"/>
            <a:r>
              <a:rPr lang="fa-IR" altLang="en-US" b="1" smtClean="0">
                <a:ea typeface="Yagut"/>
                <a:cs typeface="Yagut"/>
              </a:rPr>
              <a:t>نظريه مجموعه ها</a:t>
            </a:r>
            <a:endParaRPr lang="en-US" altLang="en-US" smtClean="0"/>
          </a:p>
        </p:txBody>
      </p:sp>
      <p:graphicFrame>
        <p:nvGraphicFramePr>
          <p:cNvPr id="19459" name="Object 4"/>
          <p:cNvGraphicFramePr>
            <a:graphicFrameLocks noChangeAspect="1"/>
          </p:cNvGraphicFramePr>
          <p:nvPr/>
        </p:nvGraphicFramePr>
        <p:xfrm>
          <a:off x="2257426" y="1951039"/>
          <a:ext cx="3427413" cy="369887"/>
        </p:xfrm>
        <a:graphic>
          <a:graphicData uri="http://schemas.openxmlformats.org/presentationml/2006/ole">
            <mc:AlternateContent xmlns:mc="http://schemas.openxmlformats.org/markup-compatibility/2006">
              <mc:Choice xmlns:v="urn:schemas-microsoft-com:vml" Requires="v">
                <p:oleObj spid="_x0000_s3074" name="Equation" r:id="rId3" imgW="1879600" imgH="203200" progId="Equation.3">
                  <p:embed/>
                </p:oleObj>
              </mc:Choice>
              <mc:Fallback>
                <p:oleObj name="Equation" r:id="rId3" imgW="1879600" imgH="203200" progId="Equation.3">
                  <p:embed/>
                  <p:pic>
                    <p:nvPicPr>
                      <p:cNvPr id="19459"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7426" y="1951039"/>
                        <a:ext cx="3427413" cy="369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0" name="Rectangle 5"/>
          <p:cNvSpPr txBox="1">
            <a:spLocks noChangeArrowheads="1"/>
          </p:cNvSpPr>
          <p:nvPr/>
        </p:nvSpPr>
        <p:spPr bwMode="auto">
          <a:xfrm>
            <a:off x="2552701" y="1449389"/>
            <a:ext cx="8081963"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r>
              <a:rPr lang="fa-IR" altLang="en-US" sz="2400">
                <a:ea typeface="Yagut"/>
                <a:cs typeface="Yagut"/>
              </a:rPr>
              <a:t>خاصيت جابجايي:</a:t>
            </a:r>
          </a:p>
          <a:p>
            <a:endParaRPr lang="fa-IR" altLang="en-US" sz="2400">
              <a:ea typeface="Yagut"/>
              <a:cs typeface="Yagut"/>
            </a:endParaRPr>
          </a:p>
          <a:p>
            <a:r>
              <a:rPr lang="fa-IR" altLang="en-US" sz="2400">
                <a:ea typeface="Yagut"/>
                <a:cs typeface="Yagut"/>
              </a:rPr>
              <a:t>خاصيت شرکت پذيري:</a:t>
            </a:r>
          </a:p>
          <a:p>
            <a:endParaRPr lang="fa-IR" altLang="en-US" sz="2400">
              <a:ea typeface="Yagut"/>
              <a:cs typeface="Yagut"/>
            </a:endParaRPr>
          </a:p>
          <a:p>
            <a:endParaRPr lang="fa-IR" altLang="en-US" sz="2400">
              <a:ea typeface="Yagut"/>
              <a:cs typeface="Yagut"/>
            </a:endParaRPr>
          </a:p>
          <a:p>
            <a:r>
              <a:rPr lang="fa-IR" altLang="en-US" sz="2400">
                <a:ea typeface="Yagut"/>
                <a:cs typeface="Yagut"/>
              </a:rPr>
              <a:t>خاصيت توزيع پذيري:</a:t>
            </a:r>
          </a:p>
          <a:p>
            <a:endParaRPr lang="fa-IR" altLang="en-US" sz="2400">
              <a:ea typeface="Yagut"/>
              <a:cs typeface="Yagut"/>
            </a:endParaRPr>
          </a:p>
          <a:p>
            <a:r>
              <a:rPr lang="fa-IR" altLang="en-US" sz="2400">
                <a:ea typeface="Yagut"/>
                <a:cs typeface="Yagut"/>
              </a:rPr>
              <a:t>قوانين دمورگان:</a:t>
            </a:r>
          </a:p>
          <a:p>
            <a:endParaRPr lang="en-GB" altLang="en-US" sz="2400">
              <a:ea typeface="Yagut"/>
              <a:cs typeface="Yagut"/>
            </a:endParaRPr>
          </a:p>
        </p:txBody>
      </p:sp>
      <p:graphicFrame>
        <p:nvGraphicFramePr>
          <p:cNvPr id="19461" name="Object 9"/>
          <p:cNvGraphicFramePr>
            <a:graphicFrameLocks noChangeAspect="1"/>
          </p:cNvGraphicFramePr>
          <p:nvPr/>
        </p:nvGraphicFramePr>
        <p:xfrm>
          <a:off x="2309814" y="2844801"/>
          <a:ext cx="3057525" cy="785813"/>
        </p:xfrm>
        <a:graphic>
          <a:graphicData uri="http://schemas.openxmlformats.org/presentationml/2006/ole">
            <mc:AlternateContent xmlns:mc="http://schemas.openxmlformats.org/markup-compatibility/2006">
              <mc:Choice xmlns:v="urn:schemas-microsoft-com:vml" Requires="v">
                <p:oleObj spid="_x0000_s3075" name="Equation" r:id="rId5" imgW="1676400" imgH="431800" progId="Equation.3">
                  <p:embed/>
                </p:oleObj>
              </mc:Choice>
              <mc:Fallback>
                <p:oleObj name="Equation" r:id="rId5" imgW="1676400" imgH="431800" progId="Equation.3">
                  <p:embed/>
                  <p:pic>
                    <p:nvPicPr>
                      <p:cNvPr id="19461"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9814" y="2844801"/>
                        <a:ext cx="3057525" cy="785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2" name="Object 10"/>
          <p:cNvGraphicFramePr>
            <a:graphicFrameLocks noChangeAspect="1"/>
          </p:cNvGraphicFramePr>
          <p:nvPr/>
        </p:nvGraphicFramePr>
        <p:xfrm>
          <a:off x="2309814" y="4071938"/>
          <a:ext cx="3729037" cy="785812"/>
        </p:xfrm>
        <a:graphic>
          <a:graphicData uri="http://schemas.openxmlformats.org/presentationml/2006/ole">
            <mc:AlternateContent xmlns:mc="http://schemas.openxmlformats.org/markup-compatibility/2006">
              <mc:Choice xmlns:v="urn:schemas-microsoft-com:vml" Requires="v">
                <p:oleObj spid="_x0000_s3076" name="Equation" r:id="rId7" imgW="2044700" imgH="431800" progId="Equation.3">
                  <p:embed/>
                </p:oleObj>
              </mc:Choice>
              <mc:Fallback>
                <p:oleObj name="Equation" r:id="rId7" imgW="2044700" imgH="431800" progId="Equation.3">
                  <p:embed/>
                  <p:pic>
                    <p:nvPicPr>
                      <p:cNvPr id="19462"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09814" y="4071938"/>
                        <a:ext cx="3729037" cy="785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3" name="Object 11"/>
          <p:cNvGraphicFramePr>
            <a:graphicFrameLocks noChangeAspect="1"/>
          </p:cNvGraphicFramePr>
          <p:nvPr/>
        </p:nvGraphicFramePr>
        <p:xfrm>
          <a:off x="2438400" y="5303838"/>
          <a:ext cx="2084388" cy="785812"/>
        </p:xfrm>
        <a:graphic>
          <a:graphicData uri="http://schemas.openxmlformats.org/presentationml/2006/ole">
            <mc:AlternateContent xmlns:mc="http://schemas.openxmlformats.org/markup-compatibility/2006">
              <mc:Choice xmlns:v="urn:schemas-microsoft-com:vml" Requires="v">
                <p:oleObj spid="_x0000_s3077" name="Equation" r:id="rId9" imgW="1143000" imgH="431800" progId="Equation.3">
                  <p:embed/>
                </p:oleObj>
              </mc:Choice>
              <mc:Fallback>
                <p:oleObj name="Equation" r:id="rId9" imgW="1143000" imgH="431800" progId="Equation.3">
                  <p:embed/>
                  <p:pic>
                    <p:nvPicPr>
                      <p:cNvPr id="19463"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38400" y="5303838"/>
                        <a:ext cx="2084388" cy="785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04805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r"/>
            <a:r>
              <a:rPr lang="fa-IR" altLang="en-US" b="1" smtClean="0">
                <a:solidFill>
                  <a:srgbClr val="996600"/>
                </a:solidFill>
                <a:cs typeface="B Zar" panose="00000400000000000000" pitchFamily="2" charset="-78"/>
              </a:rPr>
              <a:t>آمار و احتمالات مهندسي</a:t>
            </a:r>
            <a:r>
              <a:rPr lang="en-GB" altLang="en-US" b="1"/>
              <a:t/>
            </a:r>
            <a:br>
              <a:rPr lang="en-GB" altLang="en-US" b="1"/>
            </a:br>
            <a:endParaRPr lang="en-US" altLang="en-US" smtClean="0"/>
          </a:p>
        </p:txBody>
      </p:sp>
      <p:sp>
        <p:nvSpPr>
          <p:cNvPr id="20483" name="Content Placeholder 2"/>
          <p:cNvSpPr>
            <a:spLocks noGrp="1"/>
          </p:cNvSpPr>
          <p:nvPr>
            <p:ph idx="1"/>
          </p:nvPr>
        </p:nvSpPr>
        <p:spPr/>
        <p:txBody>
          <a:bodyPr/>
          <a:lstStyle/>
          <a:p>
            <a:pPr algn="r" rtl="1"/>
            <a:r>
              <a:rPr lang="fa-IR" altLang="en-US" sz="1800" b="1" dirty="0">
                <a:ea typeface="Yagut"/>
                <a:cs typeface="Yagut"/>
              </a:rPr>
              <a:t>مجموعه: دسته اي از اشياء که کاملا مشخص باشند.</a:t>
            </a:r>
          </a:p>
          <a:p>
            <a:pPr algn="r" rtl="1"/>
            <a:r>
              <a:rPr lang="fa-IR" altLang="en-US" sz="1800" b="1" dirty="0">
                <a:ea typeface="Yagut"/>
                <a:cs typeface="Yagut"/>
              </a:rPr>
              <a:t>(بطوريکه هر شيء مفروض ، يا متعلق به مجموعه مي باشد و يا متعلق به مجموعه نمي باشد.)</a:t>
            </a:r>
          </a:p>
          <a:p>
            <a:pPr algn="r" rtl="1"/>
            <a:r>
              <a:rPr lang="fa-IR" altLang="en-US" sz="1800" b="1" dirty="0">
                <a:ea typeface="Yagut"/>
                <a:cs typeface="Yagut"/>
              </a:rPr>
              <a:t>روش هاي نمايش مجموعه:</a:t>
            </a:r>
          </a:p>
          <a:p>
            <a:pPr marL="762000" lvl="1" indent="-304800" algn="r" rtl="1">
              <a:buFontTx/>
              <a:buAutoNum type="arabicPeriod"/>
            </a:pPr>
            <a:r>
              <a:rPr lang="fa-IR" altLang="en-US" sz="1600" b="1" dirty="0">
                <a:ea typeface="Yagut"/>
                <a:cs typeface="Yagut"/>
              </a:rPr>
              <a:t>بصورت:</a:t>
            </a:r>
          </a:p>
          <a:p>
            <a:pPr marL="762000" lvl="1" indent="-304800" algn="r" rtl="1">
              <a:buFontTx/>
              <a:buAutoNum type="arabicPeriod"/>
            </a:pPr>
            <a:r>
              <a:rPr lang="fa-IR" altLang="en-US" sz="1600" b="1" dirty="0">
                <a:ea typeface="Yagut"/>
                <a:cs typeface="Yagut"/>
              </a:rPr>
              <a:t>نمودار ون:</a:t>
            </a:r>
          </a:p>
          <a:p>
            <a:pPr marL="762000" lvl="1" indent="-304800" algn="r" rtl="1">
              <a:buFontTx/>
              <a:buAutoNum type="arabicPeriod"/>
            </a:pPr>
            <a:r>
              <a:rPr lang="fa-IR" altLang="en-US" sz="1600" b="1" dirty="0">
                <a:ea typeface="Yagut"/>
                <a:cs typeface="Yagut"/>
              </a:rPr>
              <a:t>با استفاده از علايم رياضي</a:t>
            </a:r>
          </a:p>
          <a:p>
            <a:pPr marL="762000" lvl="1" indent="-304800" algn="r" rtl="1">
              <a:buFontTx/>
              <a:buAutoNum type="arabicPeriod"/>
            </a:pPr>
            <a:endParaRPr lang="fa-IR" altLang="en-US" sz="1600" b="1" dirty="0">
              <a:ea typeface="Yagut"/>
              <a:cs typeface="Yagut"/>
            </a:endParaRPr>
          </a:p>
          <a:p>
            <a:pPr marL="762000" lvl="1" indent="-304800" algn="r" rtl="1">
              <a:buFontTx/>
              <a:buAutoNum type="arabicPeriod"/>
            </a:pPr>
            <a:endParaRPr lang="fa-IR" altLang="en-US" sz="1600" b="1" dirty="0">
              <a:ea typeface="Yagut"/>
              <a:cs typeface="Yagut"/>
            </a:endParaRPr>
          </a:p>
          <a:p>
            <a:pPr marL="762000" lvl="1" indent="-304800" algn="r" rtl="1"/>
            <a:endParaRPr lang="fa-IR" altLang="en-US" sz="1600" b="1" dirty="0">
              <a:ea typeface="Yagut"/>
              <a:cs typeface="Yagut"/>
            </a:endParaRPr>
          </a:p>
          <a:p>
            <a:pPr algn="r" rtl="1"/>
            <a:endParaRPr lang="en-US" altLang="en-US" dirty="0" smtClean="0"/>
          </a:p>
        </p:txBody>
      </p:sp>
      <p:graphicFrame>
        <p:nvGraphicFramePr>
          <p:cNvPr id="20484" name="Object 20"/>
          <p:cNvGraphicFramePr>
            <a:graphicFrameLocks noChangeAspect="1"/>
          </p:cNvGraphicFramePr>
          <p:nvPr/>
        </p:nvGraphicFramePr>
        <p:xfrm>
          <a:off x="2541588" y="2840039"/>
          <a:ext cx="965200" cy="631825"/>
        </p:xfrm>
        <a:graphic>
          <a:graphicData uri="http://schemas.openxmlformats.org/presentationml/2006/ole">
            <mc:AlternateContent xmlns:mc="http://schemas.openxmlformats.org/markup-compatibility/2006">
              <mc:Choice xmlns:v="urn:schemas-microsoft-com:vml" Requires="v">
                <p:oleObj spid="_x0000_s4098" name="Equation" r:id="rId3" imgW="660113" imgH="431613" progId="Equation.3">
                  <p:embed/>
                </p:oleObj>
              </mc:Choice>
              <mc:Fallback>
                <p:oleObj name="Equation" r:id="rId3" imgW="660113" imgH="431613" progId="Equation.3">
                  <p:embed/>
                  <p:pic>
                    <p:nvPicPr>
                      <p:cNvPr id="20484" name="Object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1588" y="2840039"/>
                        <a:ext cx="965200"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5" name="Object 22"/>
          <p:cNvGraphicFramePr>
            <a:graphicFrameLocks noChangeAspect="1"/>
          </p:cNvGraphicFramePr>
          <p:nvPr/>
        </p:nvGraphicFramePr>
        <p:xfrm>
          <a:off x="2592388" y="3675063"/>
          <a:ext cx="2997200" cy="374650"/>
        </p:xfrm>
        <a:graphic>
          <a:graphicData uri="http://schemas.openxmlformats.org/presentationml/2006/ole">
            <mc:AlternateContent xmlns:mc="http://schemas.openxmlformats.org/markup-compatibility/2006">
              <mc:Choice xmlns:v="urn:schemas-microsoft-com:vml" Requires="v">
                <p:oleObj spid="_x0000_s4099" name="Equation" r:id="rId5" imgW="1713756" imgH="215806" progId="Equation.3">
                  <p:embed/>
                </p:oleObj>
              </mc:Choice>
              <mc:Fallback>
                <p:oleObj name="Equation" r:id="rId5" imgW="1713756" imgH="215806" progId="Equation.3">
                  <p:embed/>
                  <p:pic>
                    <p:nvPicPr>
                      <p:cNvPr id="20485" name="Object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2388" y="3675063"/>
                        <a:ext cx="2997200" cy="37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50801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r"/>
            <a:r>
              <a:rPr lang="fa-IR" altLang="en-US" smtClean="0"/>
              <a:t>جامعه و نمونه</a:t>
            </a:r>
            <a:endParaRPr lang="en-US" altLang="en-US" smtClean="0"/>
          </a:p>
        </p:txBody>
      </p:sp>
      <p:graphicFrame>
        <p:nvGraphicFramePr>
          <p:cNvPr id="4" name="Object 6"/>
          <p:cNvGraphicFramePr>
            <a:graphicFrameLocks noChangeAspect="1"/>
          </p:cNvGraphicFramePr>
          <p:nvPr/>
        </p:nvGraphicFramePr>
        <p:xfrm>
          <a:off x="2406651" y="2259014"/>
          <a:ext cx="3889375" cy="593725"/>
        </p:xfrm>
        <a:graphic>
          <a:graphicData uri="http://schemas.openxmlformats.org/presentationml/2006/ole">
            <mc:AlternateContent xmlns:mc="http://schemas.openxmlformats.org/markup-compatibility/2006">
              <mc:Choice xmlns:v="urn:schemas-microsoft-com:vml" Requires="v">
                <p:oleObj spid="_x0000_s5122" name="Equation" r:id="rId3" imgW="1244600" imgH="228600" progId="Equation.DSMT4">
                  <p:embed/>
                </p:oleObj>
              </mc:Choice>
              <mc:Fallback>
                <p:oleObj name="Equation" r:id="rId3" imgW="1244600" imgH="228600" progId="Equation.DSMT4">
                  <p:embed/>
                  <p:pic>
                    <p:nvPicPr>
                      <p:cNvPr id="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6651" y="2259014"/>
                        <a:ext cx="3889375"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9"/>
          <p:cNvSpPr txBox="1">
            <a:spLocks noChangeArrowheads="1"/>
          </p:cNvSpPr>
          <p:nvPr/>
        </p:nvSpPr>
        <p:spPr bwMode="auto">
          <a:xfrm>
            <a:off x="4856163" y="3300413"/>
            <a:ext cx="46799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l" rtl="0">
              <a:spcBef>
                <a:spcPct val="50000"/>
              </a:spcBef>
              <a:buClrTx/>
              <a:buSzTx/>
              <a:buFontTx/>
              <a:buNone/>
            </a:pPr>
            <a:r>
              <a:rPr lang="en-US" altLang="en-US" sz="2000" b="1">
                <a:latin typeface="Verdana" panose="020B0604030504040204" pitchFamily="34" charset="0"/>
                <a:cs typeface="B Esfehan" panose="00000700000000000000" pitchFamily="2" charset="-78"/>
              </a:rPr>
              <a:t>i=1,2,</a:t>
            </a:r>
            <a:r>
              <a:rPr lang="en-US" altLang="en-US" sz="2000" b="1">
                <a:cs typeface="B Esfehan" panose="00000700000000000000" pitchFamily="2" charset="-78"/>
              </a:rPr>
              <a:t>…</a:t>
            </a:r>
            <a:r>
              <a:rPr lang="en-US" altLang="en-US" sz="2000" b="1">
                <a:latin typeface="Verdana" panose="020B0604030504040204" pitchFamily="34" charset="0"/>
                <a:cs typeface="B Esfehan" panose="00000700000000000000" pitchFamily="2" charset="-78"/>
              </a:rPr>
              <a:t>,N </a:t>
            </a:r>
            <a:r>
              <a:rPr lang="fa-IR" altLang="en-US" sz="2000" b="1">
                <a:latin typeface="Verdana" panose="020B0604030504040204" pitchFamily="34" charset="0"/>
                <a:cs typeface="B Esfehan" panose="00000700000000000000" pitchFamily="2" charset="-78"/>
              </a:rPr>
              <a:t>ام جامعه است براي </a:t>
            </a:r>
            <a:r>
              <a:rPr lang="en-US" altLang="en-US" sz="2000" b="1">
                <a:latin typeface="Verdana" panose="020B0604030504040204" pitchFamily="34" charset="0"/>
                <a:cs typeface="B Esfehan" panose="00000700000000000000" pitchFamily="2" charset="-78"/>
              </a:rPr>
              <a:t>i</a:t>
            </a:r>
            <a:r>
              <a:rPr lang="fa-IR" altLang="en-US" sz="2000" b="1">
                <a:latin typeface="Verdana" panose="020B0604030504040204" pitchFamily="34" charset="0"/>
                <a:cs typeface="B Esfehan" panose="00000700000000000000" pitchFamily="2" charset="-78"/>
              </a:rPr>
              <a:t> عضو </a:t>
            </a:r>
            <a:r>
              <a:rPr lang="en-US" altLang="en-US" sz="2000" b="1">
                <a:latin typeface="Verdana" panose="020B0604030504040204" pitchFamily="34" charset="0"/>
                <a:cs typeface="B Esfehan" panose="00000700000000000000" pitchFamily="2" charset="-78"/>
              </a:rPr>
              <a:t>x</a:t>
            </a:r>
            <a:r>
              <a:rPr lang="en-US" altLang="en-US" sz="2000" b="1" baseline="-25000">
                <a:latin typeface="Verdana" panose="020B0604030504040204" pitchFamily="34" charset="0"/>
                <a:cs typeface="B Esfehan" panose="00000700000000000000" pitchFamily="2" charset="-78"/>
              </a:rPr>
              <a:t>i</a:t>
            </a:r>
            <a:r>
              <a:rPr lang="fa-IR" altLang="en-US" sz="2000" b="1">
                <a:latin typeface="Verdana" panose="020B0604030504040204" pitchFamily="34" charset="0"/>
                <a:cs typeface="B Esfehan" panose="00000700000000000000" pitchFamily="2" charset="-78"/>
              </a:rPr>
              <a:t>كه </a:t>
            </a:r>
            <a:endParaRPr lang="en-US" altLang="en-US" sz="2000" b="1">
              <a:latin typeface="Verdana" panose="020B0604030504040204" pitchFamily="34" charset="0"/>
              <a:cs typeface="B Esfehan" panose="00000700000000000000" pitchFamily="2" charset="-78"/>
            </a:endParaRPr>
          </a:p>
        </p:txBody>
      </p:sp>
      <p:graphicFrame>
        <p:nvGraphicFramePr>
          <p:cNvPr id="8" name="Object 13"/>
          <p:cNvGraphicFramePr>
            <a:graphicFrameLocks noChangeAspect="1"/>
          </p:cNvGraphicFramePr>
          <p:nvPr/>
        </p:nvGraphicFramePr>
        <p:xfrm>
          <a:off x="2414588" y="4621213"/>
          <a:ext cx="4013200" cy="755650"/>
        </p:xfrm>
        <a:graphic>
          <a:graphicData uri="http://schemas.openxmlformats.org/presentationml/2006/ole">
            <mc:AlternateContent xmlns:mc="http://schemas.openxmlformats.org/markup-compatibility/2006">
              <mc:Choice xmlns:v="urn:schemas-microsoft-com:vml" Requires="v">
                <p:oleObj spid="_x0000_s5123" name="Equation" r:id="rId5" imgW="1244600" imgH="228600" progId="Equation.3">
                  <p:embed/>
                </p:oleObj>
              </mc:Choice>
              <mc:Fallback>
                <p:oleObj name="Equation" r:id="rId5" imgW="1244600" imgH="228600" progId="Equation.3">
                  <p:embed/>
                  <p:pic>
                    <p:nvPicPr>
                      <p:cNvPr id="8"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4588" y="4621213"/>
                        <a:ext cx="40132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 Box 14"/>
          <p:cNvSpPr txBox="1">
            <a:spLocks noChangeArrowheads="1"/>
          </p:cNvSpPr>
          <p:nvPr/>
        </p:nvSpPr>
        <p:spPr bwMode="auto">
          <a:xfrm>
            <a:off x="5232401" y="5878513"/>
            <a:ext cx="64801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l" rtl="0">
              <a:spcBef>
                <a:spcPct val="50000"/>
              </a:spcBef>
              <a:buClrTx/>
              <a:buSzTx/>
              <a:buFontTx/>
              <a:buNone/>
            </a:pPr>
            <a:r>
              <a:rPr lang="en-US" altLang="en-US" sz="2000" b="1">
                <a:latin typeface="Verdana" panose="020B0604030504040204" pitchFamily="34" charset="0"/>
                <a:cs typeface="B Titr" panose="00000700000000000000" pitchFamily="2" charset="-78"/>
              </a:rPr>
              <a:t>i=1,2,</a:t>
            </a:r>
            <a:r>
              <a:rPr lang="en-US" altLang="en-US" sz="2000" b="1">
                <a:cs typeface="B Titr" panose="00000700000000000000" pitchFamily="2" charset="-78"/>
              </a:rPr>
              <a:t>…</a:t>
            </a:r>
            <a:r>
              <a:rPr lang="en-US" altLang="en-US" sz="2000" b="1">
                <a:latin typeface="Verdana" panose="020B0604030504040204" pitchFamily="34" charset="0"/>
                <a:cs typeface="B Titr" panose="00000700000000000000" pitchFamily="2" charset="-78"/>
              </a:rPr>
              <a:t>,N </a:t>
            </a:r>
            <a:r>
              <a:rPr lang="fa-IR" altLang="en-US" sz="2000" b="1">
                <a:latin typeface="Verdana" panose="020B0604030504040204" pitchFamily="34" charset="0"/>
                <a:cs typeface="B Titr" panose="00000700000000000000" pitchFamily="2" charset="-78"/>
              </a:rPr>
              <a:t>ام جامعه است براي </a:t>
            </a:r>
            <a:r>
              <a:rPr lang="en-US" altLang="en-US" sz="2000" b="1">
                <a:latin typeface="Verdana" panose="020B0604030504040204" pitchFamily="34" charset="0"/>
                <a:cs typeface="B Titr" panose="00000700000000000000" pitchFamily="2" charset="-78"/>
              </a:rPr>
              <a:t>i</a:t>
            </a:r>
            <a:r>
              <a:rPr lang="fa-IR" altLang="en-US" sz="2000" b="1">
                <a:latin typeface="Verdana" panose="020B0604030504040204" pitchFamily="34" charset="0"/>
                <a:cs typeface="B Titr" panose="00000700000000000000" pitchFamily="2" charset="-78"/>
              </a:rPr>
              <a:t> عضو </a:t>
            </a:r>
            <a:r>
              <a:rPr lang="en-US" altLang="en-US" sz="2000" b="1">
                <a:latin typeface="Verdana" panose="020B0604030504040204" pitchFamily="34" charset="0"/>
                <a:cs typeface="B Titr" panose="00000700000000000000" pitchFamily="2" charset="-78"/>
              </a:rPr>
              <a:t>x</a:t>
            </a:r>
            <a:r>
              <a:rPr lang="en-US" altLang="en-US" sz="2000" b="1" baseline="-25000">
                <a:latin typeface="Verdana" panose="020B0604030504040204" pitchFamily="34" charset="0"/>
                <a:cs typeface="B Titr" panose="00000700000000000000" pitchFamily="2" charset="-78"/>
              </a:rPr>
              <a:t>i</a:t>
            </a:r>
            <a:r>
              <a:rPr lang="fa-IR" altLang="en-US" sz="2000" b="1">
                <a:latin typeface="Verdana" panose="020B0604030504040204" pitchFamily="34" charset="0"/>
                <a:cs typeface="B Titr" panose="00000700000000000000" pitchFamily="2" charset="-78"/>
              </a:rPr>
              <a:t>كه </a:t>
            </a:r>
            <a:endParaRPr lang="en-US" altLang="en-US" sz="2000" b="1">
              <a:latin typeface="Verdana" panose="020B0604030504040204" pitchFamily="34" charset="0"/>
              <a:cs typeface="B Titr" panose="00000700000000000000" pitchFamily="2" charset="-78"/>
            </a:endParaRPr>
          </a:p>
        </p:txBody>
      </p:sp>
      <p:sp>
        <p:nvSpPr>
          <p:cNvPr id="12" name="Text Box 9"/>
          <p:cNvSpPr txBox="1">
            <a:spLocks noChangeArrowheads="1"/>
          </p:cNvSpPr>
          <p:nvPr/>
        </p:nvSpPr>
        <p:spPr bwMode="auto">
          <a:xfrm>
            <a:off x="8832851" y="1793876"/>
            <a:ext cx="140652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fa-IR" altLang="en-US" sz="3600" b="1" dirty="0">
                <a:latin typeface="Verdana" panose="020B0604030504040204" pitchFamily="34" charset="0"/>
                <a:cs typeface="+mj-cs"/>
              </a:rPr>
              <a:t>جامعه</a:t>
            </a:r>
            <a:endParaRPr lang="en-US" altLang="en-US" sz="3600" b="1" dirty="0">
              <a:latin typeface="Verdana" panose="020B0604030504040204" pitchFamily="34" charset="0"/>
              <a:cs typeface="+mj-cs"/>
            </a:endParaRPr>
          </a:p>
        </p:txBody>
      </p:sp>
      <p:sp>
        <p:nvSpPr>
          <p:cNvPr id="13" name="Text Box 9"/>
          <p:cNvSpPr txBox="1">
            <a:spLocks noChangeArrowheads="1"/>
          </p:cNvSpPr>
          <p:nvPr/>
        </p:nvSpPr>
        <p:spPr bwMode="auto">
          <a:xfrm>
            <a:off x="8616951" y="4087813"/>
            <a:ext cx="1406525"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fa-IR" altLang="en-US" sz="3600" b="1" dirty="0">
                <a:latin typeface="Verdana" panose="020B0604030504040204" pitchFamily="34" charset="0"/>
                <a:cs typeface="+mj-cs"/>
              </a:rPr>
              <a:t>نمونه</a:t>
            </a:r>
            <a:endParaRPr lang="en-US" altLang="en-US" sz="3600" b="1" dirty="0">
              <a:latin typeface="Verdana" panose="020B0604030504040204" pitchFamily="34" charset="0"/>
              <a:cs typeface="+mj-cs"/>
            </a:endParaRPr>
          </a:p>
        </p:txBody>
      </p:sp>
    </p:spTree>
    <p:extLst>
      <p:ext uri="{BB962C8B-B14F-4D97-AF65-F5344CB8AC3E}">
        <p14:creationId xmlns:p14="http://schemas.microsoft.com/office/powerpoint/2010/main" val="2607987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amond(in)">
                                      <p:cBhvr>
                                        <p:cTn id="10" dur="20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amond(in)">
                                      <p:cBhvr>
                                        <p:cTn id="15" dur="2000"/>
                                        <p:tgtEl>
                                          <p:spTgt spid="8"/>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diamond(in)">
                                      <p:cBhvr>
                                        <p:cTn id="18" dur="2000"/>
                                        <p:tgtEl>
                                          <p:spTgt spid="9"/>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amond(in)">
                                      <p:cBhvr>
                                        <p:cTn id="21" dur="2000"/>
                                        <p:tgtEl>
                                          <p:spTgt spid="12"/>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diamond(in)">
                                      <p:cBhvr>
                                        <p:cTn id="2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2"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r"/>
            <a:r>
              <a:rPr lang="fa-IR" altLang="en-US" smtClean="0"/>
              <a:t>میانگین</a:t>
            </a:r>
            <a:endParaRPr lang="en-US" altLang="en-US" smtClean="0"/>
          </a:p>
        </p:txBody>
      </p:sp>
      <p:graphicFrame>
        <p:nvGraphicFramePr>
          <p:cNvPr id="4" name="Object 6"/>
          <p:cNvGraphicFramePr>
            <a:graphicFrameLocks noChangeAspect="1"/>
          </p:cNvGraphicFramePr>
          <p:nvPr/>
        </p:nvGraphicFramePr>
        <p:xfrm>
          <a:off x="2424113" y="3511551"/>
          <a:ext cx="7200900" cy="969963"/>
        </p:xfrm>
        <a:graphic>
          <a:graphicData uri="http://schemas.openxmlformats.org/presentationml/2006/ole">
            <mc:AlternateContent xmlns:mc="http://schemas.openxmlformats.org/markup-compatibility/2006">
              <mc:Choice xmlns:v="urn:schemas-microsoft-com:vml" Requires="v">
                <p:oleObj spid="_x0000_s6146" name="Equation" r:id="rId3" imgW="2679700" imgH="431800" progId="Equation.3">
                  <p:embed/>
                </p:oleObj>
              </mc:Choice>
              <mc:Fallback>
                <p:oleObj name="Equation" r:id="rId3" imgW="2679700" imgH="431800" progId="Equation.3">
                  <p:embed/>
                  <p:pic>
                    <p:nvPicPr>
                      <p:cNvPr id="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4113" y="3511551"/>
                        <a:ext cx="72009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9"/>
          <p:cNvSpPr txBox="1">
            <a:spLocks noChangeArrowheads="1"/>
          </p:cNvSpPr>
          <p:nvPr/>
        </p:nvSpPr>
        <p:spPr bwMode="auto">
          <a:xfrm>
            <a:off x="1703388" y="1989139"/>
            <a:ext cx="8642350"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spcBef>
                <a:spcPct val="50000"/>
              </a:spcBef>
              <a:defRPr/>
            </a:pPr>
            <a:r>
              <a:rPr lang="fa-IR" altLang="en-US" sz="2800" dirty="0">
                <a:cs typeface="B Nazanin" panose="00000400000000000000" pitchFamily="2" charset="-78"/>
              </a:rPr>
              <a:t>فرض كنيد جامعه مورد بررسي داراي </a:t>
            </a:r>
            <a:r>
              <a:rPr lang="en-US" altLang="en-US" sz="2400" dirty="0">
                <a:cs typeface="B Nazanin" panose="00000400000000000000" pitchFamily="2" charset="-78"/>
              </a:rPr>
              <a:t>N</a:t>
            </a:r>
            <a:r>
              <a:rPr lang="fa-IR" altLang="en-US" sz="2800" dirty="0">
                <a:cs typeface="B Nazanin" panose="00000400000000000000" pitchFamily="2" charset="-78"/>
              </a:rPr>
              <a:t>عضو </a:t>
            </a:r>
            <a:r>
              <a:rPr lang="en-US" altLang="en-US" sz="2400" dirty="0" err="1">
                <a:cs typeface="B Nazanin" panose="00000400000000000000" pitchFamily="2" charset="-78"/>
              </a:rPr>
              <a:t>X</a:t>
            </a:r>
            <a:r>
              <a:rPr lang="en-US" altLang="en-US" sz="2400" baseline="-25000" dirty="0" err="1">
                <a:cs typeface="B Nazanin" panose="00000400000000000000" pitchFamily="2" charset="-78"/>
              </a:rPr>
              <a:t>n</a:t>
            </a:r>
            <a:r>
              <a:rPr lang="en-US" altLang="en-US" sz="2400" dirty="0">
                <a:cs typeface="B Nazanin" panose="00000400000000000000" pitchFamily="2" charset="-78"/>
              </a:rPr>
              <a:t>,…,X</a:t>
            </a:r>
            <a:r>
              <a:rPr lang="en-US" altLang="en-US" sz="2400" baseline="-25000" dirty="0">
                <a:cs typeface="B Nazanin" panose="00000400000000000000" pitchFamily="2" charset="-78"/>
              </a:rPr>
              <a:t>2</a:t>
            </a:r>
            <a:r>
              <a:rPr lang="en-US" altLang="en-US" sz="2400" dirty="0">
                <a:cs typeface="B Nazanin" panose="00000400000000000000" pitchFamily="2" charset="-78"/>
              </a:rPr>
              <a:t>,X</a:t>
            </a:r>
            <a:r>
              <a:rPr lang="en-US" altLang="en-US" sz="2400" baseline="-25000" dirty="0">
                <a:cs typeface="B Nazanin" panose="00000400000000000000" pitchFamily="2" charset="-78"/>
              </a:rPr>
              <a:t>1</a:t>
            </a:r>
            <a:r>
              <a:rPr lang="fa-IR" altLang="en-US" sz="2400" dirty="0">
                <a:cs typeface="B Nazanin" panose="00000400000000000000" pitchFamily="2" charset="-78"/>
              </a:rPr>
              <a:t> </a:t>
            </a:r>
            <a:r>
              <a:rPr lang="fa-IR" altLang="en-US" sz="2800" dirty="0">
                <a:cs typeface="B Nazanin" panose="00000400000000000000" pitchFamily="2" charset="-78"/>
              </a:rPr>
              <a:t>باشد. ميانگين جامعه از رابطه زير بدست مي آيد.</a:t>
            </a:r>
            <a:endParaRPr lang="en-US" altLang="en-US" sz="2800" dirty="0">
              <a:cs typeface="B Nazanin" panose="00000400000000000000" pitchFamily="2" charset="-78"/>
            </a:endParaRPr>
          </a:p>
        </p:txBody>
      </p:sp>
    </p:spTree>
    <p:extLst>
      <p:ext uri="{BB962C8B-B14F-4D97-AF65-F5344CB8AC3E}">
        <p14:creationId xmlns:p14="http://schemas.microsoft.com/office/powerpoint/2010/main" val="2933130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strVal val="#ppt_w*0.70"/>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424113" y="476250"/>
            <a:ext cx="7772400" cy="1143000"/>
          </a:xfrm>
        </p:spPr>
        <p:txBody>
          <a:bodyPr>
            <a:normAutofit fontScale="90000"/>
          </a:bodyPr>
          <a:lstStyle/>
          <a:p>
            <a:pPr algn="ctr" eaLnBrk="1" hangingPunct="1"/>
            <a:r>
              <a:rPr lang="fa-IR" altLang="en-US" sz="4000">
                <a:solidFill>
                  <a:srgbClr val="FF9933"/>
                </a:solidFill>
                <a:cs typeface="B Zar" panose="00000400000000000000" pitchFamily="2" charset="-78"/>
              </a:rPr>
              <a:t>نمرات</a:t>
            </a:r>
            <a:r>
              <a:rPr lang="en-US" altLang="en-US" sz="4000">
                <a:solidFill>
                  <a:srgbClr val="FF9933"/>
                </a:solidFill>
                <a:cs typeface="B Zar" panose="00000400000000000000" pitchFamily="2" charset="-78"/>
              </a:rPr>
              <a:t/>
            </a:r>
            <a:br>
              <a:rPr lang="en-US" altLang="en-US" sz="4000">
                <a:solidFill>
                  <a:srgbClr val="FF9933"/>
                </a:solidFill>
                <a:cs typeface="B Zar" panose="00000400000000000000" pitchFamily="2" charset="-78"/>
              </a:rPr>
            </a:br>
            <a:endParaRPr lang="en-US" altLang="en-US" sz="4000">
              <a:solidFill>
                <a:srgbClr val="FF9933"/>
              </a:solidFill>
              <a:cs typeface="B Zar" panose="00000400000000000000" pitchFamily="2" charset="-78"/>
            </a:endParaRPr>
          </a:p>
        </p:txBody>
      </p:sp>
      <p:sp>
        <p:nvSpPr>
          <p:cNvPr id="5123" name="Rectangle 3"/>
          <p:cNvSpPr>
            <a:spLocks noGrp="1" noChangeArrowheads="1"/>
          </p:cNvSpPr>
          <p:nvPr>
            <p:ph type="body" idx="1"/>
          </p:nvPr>
        </p:nvSpPr>
        <p:spPr>
          <a:xfrm>
            <a:off x="2424113" y="2133601"/>
            <a:ext cx="7772400" cy="4530725"/>
          </a:xfrm>
        </p:spPr>
        <p:txBody>
          <a:bodyPr/>
          <a:lstStyle/>
          <a:p>
            <a:pPr marL="514350" indent="-514350" algn="r" rtl="1">
              <a:buFont typeface="Arial" panose="020B0604020202020204" pitchFamily="34" charset="0"/>
              <a:buAutoNum type="arabicPeriod"/>
            </a:pPr>
            <a:r>
              <a:rPr lang="en-US" altLang="en-US" smtClean="0">
                <a:cs typeface="B Nazanin" panose="00000400000000000000" pitchFamily="2" charset="-78"/>
              </a:rPr>
              <a:t>5</a:t>
            </a:r>
            <a:r>
              <a:rPr lang="fa-IR" altLang="en-US" smtClean="0">
                <a:cs typeface="B Nazanin" panose="00000400000000000000" pitchFamily="2" charset="-78"/>
              </a:rPr>
              <a:t> نمره میانترم</a:t>
            </a:r>
          </a:p>
          <a:p>
            <a:pPr marL="514350" indent="-514350" algn="r" rtl="1">
              <a:buFont typeface="Arial" panose="020B0604020202020204" pitchFamily="34" charset="0"/>
              <a:buAutoNum type="arabicPeriod"/>
            </a:pPr>
            <a:r>
              <a:rPr lang="en-US" altLang="en-US" smtClean="0">
                <a:cs typeface="B Nazanin" panose="00000400000000000000" pitchFamily="2" charset="-78"/>
              </a:rPr>
              <a:t>5</a:t>
            </a:r>
            <a:r>
              <a:rPr lang="fa-IR" altLang="en-US" smtClean="0">
                <a:cs typeface="B Nazanin" panose="00000400000000000000" pitchFamily="2" charset="-78"/>
              </a:rPr>
              <a:t> نمره تمرین، حضور و غیاب، انضباط و...</a:t>
            </a:r>
          </a:p>
          <a:p>
            <a:pPr marL="514350" indent="-514350" algn="r" rtl="1">
              <a:buFont typeface="Arial" panose="020B0604020202020204" pitchFamily="34" charset="0"/>
              <a:buAutoNum type="arabicPeriod"/>
            </a:pPr>
            <a:r>
              <a:rPr lang="en-US" altLang="en-US" smtClean="0">
                <a:cs typeface="B Nazanin" panose="00000400000000000000" pitchFamily="2" charset="-78"/>
              </a:rPr>
              <a:t>10</a:t>
            </a:r>
            <a:r>
              <a:rPr lang="fa-IR" altLang="en-US" smtClean="0">
                <a:cs typeface="B Nazanin" panose="00000400000000000000" pitchFamily="2" charset="-78"/>
              </a:rPr>
              <a:t>نمره پایانترم</a:t>
            </a:r>
          </a:p>
        </p:txBody>
      </p:sp>
    </p:spTree>
    <p:extLst>
      <p:ext uri="{BB962C8B-B14F-4D97-AF65-F5344CB8AC3E}">
        <p14:creationId xmlns:p14="http://schemas.microsoft.com/office/powerpoint/2010/main" val="543793290"/>
      </p:ext>
    </p:extLst>
  </p:cSld>
  <p:clrMapOvr>
    <a:masterClrMapping/>
  </p:clrMapOvr>
  <p:transition spd="slow" advClick="0" advTm="5000">
    <p:circl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defRPr/>
            </a:pPr>
            <a:r>
              <a:rPr lang="fa-IR" kern="10" dirty="0">
                <a:effectLst>
                  <a:outerShdw dist="35921" dir="2700000" algn="ctr" rotWithShape="0">
                    <a:srgbClr val="C0C0C0">
                      <a:alpha val="80000"/>
                    </a:srgbClr>
                  </a:outerShdw>
                </a:effectLst>
                <a:cs typeface="B Titr" panose="00000700000000000000" pitchFamily="2" charset="-78"/>
              </a:rPr>
              <a:t>ميانگين هندسي</a:t>
            </a:r>
            <a:endParaRPr lang="en-US" dirty="0"/>
          </a:p>
        </p:txBody>
      </p:sp>
      <p:sp>
        <p:nvSpPr>
          <p:cNvPr id="4" name="Text Box 6"/>
          <p:cNvSpPr txBox="1">
            <a:spLocks noChangeArrowheads="1"/>
          </p:cNvSpPr>
          <p:nvPr/>
        </p:nvSpPr>
        <p:spPr bwMode="auto">
          <a:xfrm>
            <a:off x="2074864" y="1989139"/>
            <a:ext cx="8497887"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spcBef>
                <a:spcPct val="50000"/>
              </a:spcBef>
              <a:defRPr/>
            </a:pPr>
            <a:r>
              <a:rPr lang="fa-IR" altLang="en-US" sz="2800" dirty="0">
                <a:cs typeface="B Nazanin" panose="00000400000000000000" pitchFamily="2" charset="-78"/>
              </a:rPr>
              <a:t>اگر </a:t>
            </a:r>
            <a:r>
              <a:rPr lang="en-US" altLang="en-US" sz="2400" dirty="0" err="1">
                <a:cs typeface="B Nazanin" panose="00000400000000000000" pitchFamily="2" charset="-78"/>
              </a:rPr>
              <a:t>Xn</a:t>
            </a:r>
            <a:r>
              <a:rPr lang="en-US" altLang="en-US" sz="2400" dirty="0">
                <a:cs typeface="B Nazanin" panose="00000400000000000000" pitchFamily="2" charset="-78"/>
              </a:rPr>
              <a:t>,…,X2,X1</a:t>
            </a:r>
            <a:r>
              <a:rPr lang="fa-IR" altLang="en-US" sz="2400" dirty="0">
                <a:cs typeface="B Nazanin" panose="00000400000000000000" pitchFamily="2" charset="-78"/>
              </a:rPr>
              <a:t> </a:t>
            </a:r>
            <a:r>
              <a:rPr lang="fa-IR" altLang="en-US" sz="2800" dirty="0">
                <a:cs typeface="B Nazanin" panose="00000400000000000000" pitchFamily="2" charset="-78"/>
              </a:rPr>
              <a:t>يك نمونه به حجم </a:t>
            </a:r>
            <a:r>
              <a:rPr lang="en-US" altLang="en-US" sz="2800" dirty="0">
                <a:cs typeface="B Nazanin" panose="00000400000000000000" pitchFamily="2" charset="-78"/>
              </a:rPr>
              <a:t>n</a:t>
            </a:r>
            <a:r>
              <a:rPr lang="fa-IR" altLang="en-US" sz="2800" dirty="0">
                <a:cs typeface="B Nazanin" panose="00000400000000000000" pitchFamily="2" charset="-78"/>
              </a:rPr>
              <a:t> از جامعه مورد بررسي باشد ميانگين هندسي از رابطه زير بدست مي آيد و با علامت </a:t>
            </a:r>
            <a:r>
              <a:rPr lang="en-US" altLang="en-US" sz="2400" dirty="0">
                <a:cs typeface="B Nazanin" panose="00000400000000000000" pitchFamily="2" charset="-78"/>
              </a:rPr>
              <a:t>G</a:t>
            </a:r>
            <a:r>
              <a:rPr lang="fa-IR" altLang="en-US" sz="2400" dirty="0">
                <a:cs typeface="B Nazanin" panose="00000400000000000000" pitchFamily="2" charset="-78"/>
              </a:rPr>
              <a:t> </a:t>
            </a:r>
            <a:r>
              <a:rPr lang="fa-IR" altLang="en-US" sz="2800" dirty="0">
                <a:cs typeface="B Nazanin" panose="00000400000000000000" pitchFamily="2" charset="-78"/>
              </a:rPr>
              <a:t> نمايش داده مي شود.</a:t>
            </a:r>
            <a:endParaRPr lang="en-US" altLang="en-US" sz="2800" dirty="0">
              <a:cs typeface="B Nazanin" panose="00000400000000000000" pitchFamily="2" charset="-78"/>
            </a:endParaRPr>
          </a:p>
        </p:txBody>
      </p:sp>
      <p:graphicFrame>
        <p:nvGraphicFramePr>
          <p:cNvPr id="5" name="Object 7"/>
          <p:cNvGraphicFramePr>
            <a:graphicFrameLocks noChangeAspect="1"/>
          </p:cNvGraphicFramePr>
          <p:nvPr/>
        </p:nvGraphicFramePr>
        <p:xfrm>
          <a:off x="2438400" y="3846513"/>
          <a:ext cx="4464050" cy="1135062"/>
        </p:xfrm>
        <a:graphic>
          <a:graphicData uri="http://schemas.openxmlformats.org/presentationml/2006/ole">
            <mc:AlternateContent xmlns:mc="http://schemas.openxmlformats.org/markup-compatibility/2006">
              <mc:Choice xmlns:v="urn:schemas-microsoft-com:vml" Requires="v">
                <p:oleObj spid="_x0000_s7170" name="Equation" r:id="rId3" imgW="1752600" imgH="482600" progId="Equation.3">
                  <p:embed/>
                </p:oleObj>
              </mc:Choice>
              <mc:Fallback>
                <p:oleObj name="Equation" r:id="rId3" imgW="1752600" imgH="482600" progId="Equation.3">
                  <p:embed/>
                  <p:pic>
                    <p:nvPicPr>
                      <p:cNvPr id="5"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846513"/>
                        <a:ext cx="4464050" cy="113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12871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iterate type="lt">
                                    <p:tmAbs val="75"/>
                                  </p:iterate>
                                  <p:childTnLst>
                                    <p:set>
                                      <p:cBhvr>
                                        <p:cTn id="10" dur="1" fill="hold">
                                          <p:stCondLst>
                                            <p:cond delay="74"/>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lgn="r"/>
            <a:r>
              <a:rPr lang="fa-IR" altLang="en-US" smtClean="0"/>
              <a:t>میانه</a:t>
            </a:r>
            <a:endParaRPr lang="en-US" altLang="en-US" smtClean="0"/>
          </a:p>
        </p:txBody>
      </p:sp>
      <p:sp>
        <p:nvSpPr>
          <p:cNvPr id="3" name="Content Placeholder 2"/>
          <p:cNvSpPr>
            <a:spLocks noGrp="1"/>
          </p:cNvSpPr>
          <p:nvPr>
            <p:ph idx="1"/>
          </p:nvPr>
        </p:nvSpPr>
        <p:spPr>
          <a:xfrm>
            <a:off x="2438400" y="1844676"/>
            <a:ext cx="7772400" cy="4530725"/>
          </a:xfrm>
        </p:spPr>
        <p:txBody>
          <a:bodyPr/>
          <a:lstStyle/>
          <a:p>
            <a:pPr algn="r" rtl="1">
              <a:defRPr/>
            </a:pPr>
            <a:r>
              <a:rPr lang="fa-IR" altLang="en-US" b="1" dirty="0">
                <a:latin typeface="Tahoma" panose="020B0604030504040204" pitchFamily="34" charset="0"/>
                <a:cs typeface="B Nazanin" panose="00000400000000000000" pitchFamily="2" charset="-78"/>
              </a:rPr>
              <a:t>ویژگی ها:</a:t>
            </a:r>
          </a:p>
          <a:p>
            <a:pPr algn="r" rtl="1">
              <a:defRPr/>
            </a:pPr>
            <a:r>
              <a:rPr lang="fa-IR" altLang="en-US" sz="2000" dirty="0">
                <a:latin typeface="Tahoma" panose="020B0604030504040204" pitchFamily="34" charset="0"/>
                <a:cs typeface="+mj-cs"/>
              </a:rPr>
              <a:t>الف- ميانه مشاهدات را به دو بخش مساوي تقسيم مي كند.</a:t>
            </a:r>
            <a:endParaRPr lang="en-US" altLang="en-US" sz="2000" dirty="0">
              <a:latin typeface="Tahoma" panose="020B0604030504040204" pitchFamily="34" charset="0"/>
              <a:cs typeface="+mj-cs"/>
            </a:endParaRPr>
          </a:p>
          <a:p>
            <a:pPr algn="r" rtl="1">
              <a:defRPr/>
            </a:pPr>
            <a:r>
              <a:rPr lang="fa-IR" altLang="en-US" sz="2000" dirty="0">
                <a:latin typeface="Tahoma" panose="020B0604030504040204" pitchFamily="34" charset="0"/>
                <a:cs typeface="+mj-cs"/>
              </a:rPr>
              <a:t>ب- منحصر به فرد است.</a:t>
            </a:r>
            <a:endParaRPr lang="en-US" altLang="en-US" sz="2000" dirty="0">
              <a:latin typeface="Tahoma" panose="020B0604030504040204" pitchFamily="34" charset="0"/>
              <a:cs typeface="+mj-cs"/>
            </a:endParaRPr>
          </a:p>
          <a:p>
            <a:pPr algn="r" rtl="1">
              <a:defRPr/>
            </a:pPr>
            <a:r>
              <a:rPr lang="fa-IR" altLang="en-US" sz="2000" dirty="0">
                <a:latin typeface="Tahoma" panose="020B0604030504040204" pitchFamily="34" charset="0"/>
                <a:cs typeface="+mj-cs"/>
              </a:rPr>
              <a:t>ج- تحت تأثير داده هاي پرت قرار نمي­گيرد.</a:t>
            </a:r>
            <a:endParaRPr lang="en-US" altLang="en-US" sz="2000" dirty="0">
              <a:latin typeface="Tahoma" panose="020B0604030504040204" pitchFamily="34" charset="0"/>
              <a:cs typeface="+mj-cs"/>
            </a:endParaRPr>
          </a:p>
          <a:p>
            <a:pPr algn="r" rtl="1">
              <a:defRPr/>
            </a:pPr>
            <a:r>
              <a:rPr lang="fa-IR" altLang="en-US" sz="2000" dirty="0">
                <a:latin typeface="Tahoma" panose="020B0604030504040204" pitchFamily="34" charset="0"/>
                <a:cs typeface="+mj-cs"/>
              </a:rPr>
              <a:t>د- محاسبه آن ساده است.</a:t>
            </a:r>
          </a:p>
          <a:p>
            <a:pPr marL="342900" lvl="1" indent="-342900" algn="r" rtl="1">
              <a:buClr>
                <a:schemeClr val="folHlink"/>
              </a:buClr>
              <a:buSzPct val="90000"/>
              <a:defRPr/>
            </a:pPr>
            <a:r>
              <a:rPr lang="fa-IR" altLang="en-US" sz="1800" dirty="0">
                <a:cs typeface="+mj-cs"/>
              </a:rPr>
              <a:t>در زمان وجود داده هاي پرت بهتر از ميانگين عمل مي کند.</a:t>
            </a:r>
          </a:p>
          <a:p>
            <a:pPr algn="r" rtl="1">
              <a:defRPr/>
            </a:pPr>
            <a:endParaRPr lang="fa-IR" altLang="en-US" b="1" dirty="0">
              <a:latin typeface="Tahoma" panose="020B0604030504040204" pitchFamily="34" charset="0"/>
              <a:cs typeface="B Nazanin" panose="00000400000000000000" pitchFamily="2" charset="-78"/>
            </a:endParaRPr>
          </a:p>
          <a:p>
            <a:pPr algn="r" rtl="1">
              <a:defRPr/>
            </a:pPr>
            <a:endParaRPr lang="en-US" dirty="0"/>
          </a:p>
        </p:txBody>
      </p:sp>
      <p:graphicFrame>
        <p:nvGraphicFramePr>
          <p:cNvPr id="24580" name="Object 11"/>
          <p:cNvGraphicFramePr>
            <a:graphicFrameLocks noChangeAspect="1"/>
          </p:cNvGraphicFramePr>
          <p:nvPr/>
        </p:nvGraphicFramePr>
        <p:xfrm>
          <a:off x="2566988" y="4437064"/>
          <a:ext cx="2165350" cy="1773237"/>
        </p:xfrm>
        <a:graphic>
          <a:graphicData uri="http://schemas.openxmlformats.org/presentationml/2006/ole">
            <mc:AlternateContent xmlns:mc="http://schemas.openxmlformats.org/markup-compatibility/2006">
              <mc:Choice xmlns:v="urn:schemas-microsoft-com:vml" Requires="v">
                <p:oleObj spid="_x0000_s8194" name="Equation" r:id="rId3" imgW="1117600" imgH="914400" progId="Equation.3">
                  <p:embed/>
                </p:oleObj>
              </mc:Choice>
              <mc:Fallback>
                <p:oleObj name="Equation" r:id="rId3" imgW="1117600" imgH="914400" progId="Equation.3">
                  <p:embed/>
                  <p:pic>
                    <p:nvPicPr>
                      <p:cNvPr id="2458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6988" y="4437064"/>
                        <a:ext cx="2165350" cy="177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56408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r"/>
            <a:r>
              <a:rPr lang="fa-IR" altLang="en-US" smtClean="0"/>
              <a:t>نما و چارک</a:t>
            </a:r>
            <a:endParaRPr lang="en-US" altLang="en-US" smtClean="0"/>
          </a:p>
        </p:txBody>
      </p:sp>
      <p:sp>
        <p:nvSpPr>
          <p:cNvPr id="4" name="Rectangle 10"/>
          <p:cNvSpPr>
            <a:spLocks noChangeArrowheads="1"/>
          </p:cNvSpPr>
          <p:nvPr/>
        </p:nvSpPr>
        <p:spPr bwMode="auto">
          <a:xfrm>
            <a:off x="3481388" y="1773239"/>
            <a:ext cx="7154862"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800100" lvl="1" indent="-342900" algn="just" rtl="1">
              <a:defRPr/>
            </a:pPr>
            <a:r>
              <a:rPr lang="fa-IR" altLang="en-US" sz="2400" dirty="0">
                <a:ea typeface="Times New Roman" panose="02020603050405020304" pitchFamily="18" charset="0"/>
                <a:cs typeface="+mj-cs"/>
              </a:rPr>
              <a:t>نما:</a:t>
            </a:r>
          </a:p>
          <a:p>
            <a:pPr marL="800100" lvl="1" indent="-342900" algn="just" rtl="1">
              <a:defRPr/>
            </a:pPr>
            <a:r>
              <a:rPr lang="fa-IR" altLang="en-US" sz="2400" dirty="0">
                <a:ea typeface="Times New Roman" panose="02020603050405020304" pitchFamily="18" charset="0"/>
                <a:cs typeface="+mj-cs"/>
              </a:rPr>
              <a:t>در توزيع هاي متقارن ميانه، ميانگين ، مد بر هم منطبق مي باشند.</a:t>
            </a:r>
          </a:p>
          <a:p>
            <a:pPr marL="800100" lvl="1" indent="-342900" algn="just" rtl="1">
              <a:defRPr/>
            </a:pPr>
            <a:r>
              <a:rPr lang="fa-IR" altLang="en-US" sz="2400" dirty="0">
                <a:ea typeface="Times New Roman" panose="02020603050405020304" pitchFamily="18" charset="0"/>
                <a:cs typeface="+mj-cs"/>
              </a:rPr>
              <a:t>داده اي </a:t>
            </a:r>
            <a:r>
              <a:rPr lang="fa-IR" altLang="en-US" sz="2400" dirty="0">
                <a:ea typeface="Times New Roman" panose="02020603050405020304" pitchFamily="18" charset="0"/>
                <a:cs typeface="+mj-cs"/>
              </a:rPr>
              <a:t>که </a:t>
            </a:r>
            <a:r>
              <a:rPr lang="fa-IR" altLang="en-US" sz="2400" dirty="0">
                <a:ea typeface="Times New Roman" panose="02020603050405020304" pitchFamily="18" charset="0"/>
                <a:cs typeface="+mj-cs"/>
              </a:rPr>
              <a:t>بيشترين </a:t>
            </a:r>
            <a:r>
              <a:rPr lang="fa-IR" altLang="en-US" sz="2400" dirty="0">
                <a:ea typeface="Times New Roman" panose="02020603050405020304" pitchFamily="18" charset="0"/>
                <a:cs typeface="+mj-cs"/>
              </a:rPr>
              <a:t>فراواني </a:t>
            </a:r>
            <a:r>
              <a:rPr lang="fa-IR" altLang="en-US" sz="2400" dirty="0">
                <a:ea typeface="Times New Roman" panose="02020603050405020304" pitchFamily="18" charset="0"/>
                <a:cs typeface="+mj-cs"/>
              </a:rPr>
              <a:t>نمونه اي باشد.</a:t>
            </a:r>
          </a:p>
          <a:p>
            <a:pPr marL="800100" lvl="1" indent="-342900" algn="just" rtl="1">
              <a:defRPr/>
            </a:pPr>
            <a:r>
              <a:rPr lang="fa-IR" altLang="en-US" sz="2400" dirty="0">
                <a:ea typeface="Times New Roman" panose="02020603050405020304" pitchFamily="18" charset="0"/>
                <a:cs typeface="+mj-cs"/>
              </a:rPr>
              <a:t>براي داده هاي اسمي هم قابل استفاده مي باشد</a:t>
            </a:r>
          </a:p>
          <a:p>
            <a:pPr marL="800100" lvl="1" indent="-342900" algn="just" rtl="1">
              <a:defRPr/>
            </a:pPr>
            <a:r>
              <a:rPr lang="fa-IR" altLang="en-US" sz="2400" dirty="0">
                <a:ea typeface="Times New Roman" panose="02020603050405020304" pitchFamily="18" charset="0"/>
                <a:cs typeface="+mj-cs"/>
              </a:rPr>
              <a:t>يک توزيع مي تواند بيش از يک مد داشته باشد.</a:t>
            </a:r>
          </a:p>
        </p:txBody>
      </p:sp>
      <p:sp>
        <p:nvSpPr>
          <p:cNvPr id="5" name="Rectangle 11"/>
          <p:cNvSpPr>
            <a:spLocks noChangeArrowheads="1"/>
          </p:cNvSpPr>
          <p:nvPr/>
        </p:nvSpPr>
        <p:spPr bwMode="auto">
          <a:xfrm>
            <a:off x="2393950" y="4437063"/>
            <a:ext cx="7805738"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defRPr>
                <a:solidFill>
                  <a:schemeClr val="tx1"/>
                </a:solidFill>
                <a:latin typeface="Arial" panose="020B0604020202020204" pitchFamily="34" charset="0"/>
                <a:cs typeface="B Zar" panose="00000400000000000000" pitchFamily="2" charset="-78"/>
              </a:defRPr>
            </a:lvl1pPr>
            <a:lvl2pPr marL="800100" indent="-342900">
              <a:defRPr>
                <a:solidFill>
                  <a:schemeClr val="tx1"/>
                </a:solidFill>
                <a:latin typeface="Arial" panose="020B0604020202020204" pitchFamily="34" charset="0"/>
                <a:cs typeface="B Zar" panose="00000400000000000000" pitchFamily="2" charset="-78"/>
              </a:defRPr>
            </a:lvl2pPr>
            <a:lvl3pPr marL="1257300" indent="-342900">
              <a:defRPr>
                <a:solidFill>
                  <a:schemeClr val="tx1"/>
                </a:solidFill>
                <a:latin typeface="Arial" panose="020B0604020202020204" pitchFamily="34" charset="0"/>
                <a:cs typeface="B Zar" panose="00000400000000000000" pitchFamily="2" charset="-78"/>
              </a:defRPr>
            </a:lvl3pPr>
            <a:lvl4pPr marL="1714500" indent="-342900">
              <a:defRPr>
                <a:solidFill>
                  <a:schemeClr val="tx1"/>
                </a:solidFill>
                <a:latin typeface="Arial" panose="020B0604020202020204" pitchFamily="34" charset="0"/>
                <a:cs typeface="B Zar" panose="00000400000000000000" pitchFamily="2" charset="-78"/>
              </a:defRPr>
            </a:lvl4pPr>
            <a:lvl5pPr marL="2171700" indent="-342900">
              <a:defRPr>
                <a:solidFill>
                  <a:schemeClr val="tx1"/>
                </a:solidFill>
                <a:latin typeface="Arial" panose="020B0604020202020204" pitchFamily="34" charset="0"/>
                <a:cs typeface="B Zar" panose="00000400000000000000" pitchFamily="2" charset="-78"/>
              </a:defRPr>
            </a:lvl5pPr>
            <a:lvl6pPr marL="26289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6pPr>
            <a:lvl7pPr marL="30861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7pPr>
            <a:lvl8pPr marL="35433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8pPr>
            <a:lvl9pPr marL="40005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9pPr>
          </a:lstStyle>
          <a:p>
            <a:pPr algn="r"/>
            <a:r>
              <a:rPr lang="fa-IR" altLang="en-US" sz="2800">
                <a:ea typeface="Times New Roman" panose="02020603050405020304" pitchFamily="18" charset="0"/>
                <a:cs typeface="Arial" panose="020B0604020202020204" pitchFamily="34" charset="0"/>
              </a:rPr>
              <a:t>چاركهاي يك مجموعه مورد بررسي عبارتست از كميت­ها يا مقاديري كه  مجموعه را به چهار قسمت مساوي تقسيم مي­كنند. محاسبه چاركها همانند ميانه مي‌باشد. </a:t>
            </a:r>
          </a:p>
        </p:txBody>
      </p:sp>
    </p:spTree>
    <p:extLst>
      <p:ext uri="{BB962C8B-B14F-4D97-AF65-F5344CB8AC3E}">
        <p14:creationId xmlns:p14="http://schemas.microsoft.com/office/powerpoint/2010/main" val="31511208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9"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0" fill="hold"/>
                                        <p:tgtEl>
                                          <p:spTgt spid="5"/>
                                        </p:tgtEl>
                                        <p:attrNameLst>
                                          <p:attrName>ppt_w</p:attrName>
                                        </p:attrNameLst>
                                      </p:cBhvr>
                                      <p:tavLst>
                                        <p:tav tm="0" fmla="#ppt_w*sin(2.5*pi*$)">
                                          <p:val>
                                            <p:fltVal val="0"/>
                                          </p:val>
                                        </p:tav>
                                        <p:tav tm="100000">
                                          <p:val>
                                            <p:fltVal val="1"/>
                                          </p:val>
                                        </p:tav>
                                      </p:tavLst>
                                    </p:anim>
                                    <p:anim calcmode="lin" valueType="num">
                                      <p:cBhvr>
                                        <p:cTn id="16" dur="5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r"/>
            <a:r>
              <a:rPr lang="fa-IR" altLang="en-US" smtClean="0"/>
              <a:t>دامنه  و واریانس</a:t>
            </a:r>
            <a:endParaRPr lang="en-US" altLang="en-US" smtClean="0"/>
          </a:p>
        </p:txBody>
      </p:sp>
      <p:sp>
        <p:nvSpPr>
          <p:cNvPr id="4" name="Text Box 13"/>
          <p:cNvSpPr txBox="1">
            <a:spLocks noChangeArrowheads="1"/>
          </p:cNvSpPr>
          <p:nvPr/>
        </p:nvSpPr>
        <p:spPr bwMode="auto">
          <a:xfrm>
            <a:off x="766762" y="1870076"/>
            <a:ext cx="4537076"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50000"/>
              </a:spcBef>
              <a:buClrTx/>
              <a:buSzTx/>
              <a:buFontTx/>
              <a:buNone/>
            </a:pPr>
            <a:r>
              <a:rPr lang="en-US" altLang="en-US" b="1">
                <a:solidFill>
                  <a:srgbClr val="000000"/>
                </a:solidFill>
                <a:latin typeface="Tahoma" panose="020B0604030504040204" pitchFamily="34" charset="0"/>
                <a:cs typeface="B Nazanin" panose="00000400000000000000" pitchFamily="2" charset="-78"/>
              </a:rPr>
              <a:t>R=X</a:t>
            </a:r>
            <a:r>
              <a:rPr lang="en-US" altLang="en-US" b="1" baseline="-25000">
                <a:solidFill>
                  <a:srgbClr val="000000"/>
                </a:solidFill>
                <a:latin typeface="Tahoma" panose="020B0604030504040204" pitchFamily="34" charset="0"/>
                <a:cs typeface="B Nazanin" panose="00000400000000000000" pitchFamily="2" charset="-78"/>
              </a:rPr>
              <a:t>MAX</a:t>
            </a:r>
            <a:r>
              <a:rPr lang="en-US" altLang="en-US" b="1">
                <a:solidFill>
                  <a:srgbClr val="000000"/>
                </a:solidFill>
                <a:latin typeface="Tahoma" panose="020B0604030504040204" pitchFamily="34" charset="0"/>
                <a:cs typeface="B Nazanin" panose="00000400000000000000" pitchFamily="2" charset="-78"/>
              </a:rPr>
              <a:t>-X</a:t>
            </a:r>
            <a:r>
              <a:rPr lang="en-US" altLang="en-US" b="1" baseline="-25000">
                <a:solidFill>
                  <a:srgbClr val="000000"/>
                </a:solidFill>
                <a:latin typeface="Tahoma" panose="020B0604030504040204" pitchFamily="34" charset="0"/>
                <a:cs typeface="B Nazanin" panose="00000400000000000000" pitchFamily="2" charset="-78"/>
              </a:rPr>
              <a:t>MIN</a:t>
            </a:r>
            <a:endParaRPr lang="en-US" altLang="en-US" b="1">
              <a:solidFill>
                <a:srgbClr val="000000"/>
              </a:solidFill>
              <a:latin typeface="Tahoma" panose="020B0604030504040204" pitchFamily="34" charset="0"/>
              <a:cs typeface="B Nazanin" panose="00000400000000000000" pitchFamily="2" charset="-78"/>
            </a:endParaRPr>
          </a:p>
        </p:txBody>
      </p:sp>
      <p:graphicFrame>
        <p:nvGraphicFramePr>
          <p:cNvPr id="5" name="Object 36"/>
          <p:cNvGraphicFramePr>
            <a:graphicFrameLocks noChangeAspect="1"/>
          </p:cNvGraphicFramePr>
          <p:nvPr/>
        </p:nvGraphicFramePr>
        <p:xfrm>
          <a:off x="2408238" y="5062539"/>
          <a:ext cx="4392612" cy="1309687"/>
        </p:xfrm>
        <a:graphic>
          <a:graphicData uri="http://schemas.openxmlformats.org/presentationml/2006/ole">
            <mc:AlternateContent xmlns:mc="http://schemas.openxmlformats.org/markup-compatibility/2006">
              <mc:Choice xmlns:v="urn:schemas-microsoft-com:vml" Requires="v">
                <p:oleObj spid="_x0000_s9218" name="Microsoft Equation 3.0" r:id="rId3" imgW="1435100" imgH="431800" progId="Equation.3">
                  <p:embed/>
                </p:oleObj>
              </mc:Choice>
              <mc:Fallback>
                <p:oleObj name="Microsoft Equation 3.0" r:id="rId3" imgW="1435100" imgH="431800" progId="Equation.3">
                  <p:embed/>
                  <p:pic>
                    <p:nvPicPr>
                      <p:cNvPr id="5" name="Object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238" y="5062539"/>
                        <a:ext cx="4392612"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 Box 48"/>
          <p:cNvSpPr txBox="1">
            <a:spLocks noChangeArrowheads="1"/>
          </p:cNvSpPr>
          <p:nvPr/>
        </p:nvSpPr>
        <p:spPr bwMode="auto">
          <a:xfrm>
            <a:off x="1538288" y="2597151"/>
            <a:ext cx="9144000" cy="249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B Zar" panose="00000400000000000000" pitchFamily="2" charset="-78"/>
              </a:defRPr>
            </a:lvl1pPr>
            <a:lvl2pPr marL="800100" indent="-342900">
              <a:defRPr>
                <a:solidFill>
                  <a:schemeClr val="tx1"/>
                </a:solidFill>
                <a:latin typeface="Arial" panose="020B0604020202020204" pitchFamily="34" charset="0"/>
                <a:cs typeface="B Zar" panose="00000400000000000000" pitchFamily="2" charset="-78"/>
              </a:defRPr>
            </a:lvl2pPr>
            <a:lvl3pPr marL="1257300" indent="-342900">
              <a:defRPr>
                <a:solidFill>
                  <a:schemeClr val="tx1"/>
                </a:solidFill>
                <a:latin typeface="Arial" panose="020B0604020202020204" pitchFamily="34" charset="0"/>
                <a:cs typeface="B Zar" panose="00000400000000000000" pitchFamily="2" charset="-78"/>
              </a:defRPr>
            </a:lvl3pPr>
            <a:lvl4pPr marL="1714500" indent="-342900">
              <a:defRPr>
                <a:solidFill>
                  <a:schemeClr val="tx1"/>
                </a:solidFill>
                <a:latin typeface="Arial" panose="020B0604020202020204" pitchFamily="34" charset="0"/>
                <a:cs typeface="B Zar" panose="00000400000000000000" pitchFamily="2" charset="-78"/>
              </a:defRPr>
            </a:lvl4pPr>
            <a:lvl5pPr marL="2171700" indent="-342900">
              <a:defRPr>
                <a:solidFill>
                  <a:schemeClr val="tx1"/>
                </a:solidFill>
                <a:latin typeface="Arial" panose="020B0604020202020204" pitchFamily="34" charset="0"/>
                <a:cs typeface="B Zar" panose="00000400000000000000" pitchFamily="2" charset="-78"/>
              </a:defRPr>
            </a:lvl5pPr>
            <a:lvl6pPr marL="26289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6pPr>
            <a:lvl7pPr marL="30861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7pPr>
            <a:lvl8pPr marL="35433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8pPr>
            <a:lvl9pPr marL="4000500" indent="-342900" eaLnBrk="0" fontAlgn="base" hangingPunct="0">
              <a:spcBef>
                <a:spcPct val="0"/>
              </a:spcBef>
              <a:spcAft>
                <a:spcPct val="0"/>
              </a:spcAft>
              <a:defRPr>
                <a:solidFill>
                  <a:schemeClr val="tx1"/>
                </a:solidFill>
                <a:latin typeface="Arial" panose="020B0604020202020204" pitchFamily="34" charset="0"/>
                <a:cs typeface="B Zar" panose="00000400000000000000" pitchFamily="2" charset="-78"/>
              </a:defRPr>
            </a:lvl9pPr>
          </a:lstStyle>
          <a:p>
            <a:pPr algn="r" rtl="1">
              <a:spcBef>
                <a:spcPct val="50000"/>
              </a:spcBef>
            </a:pPr>
            <a:r>
              <a:rPr lang="fa-IR" altLang="en-US" sz="2400" b="1">
                <a:solidFill>
                  <a:srgbClr val="000000"/>
                </a:solidFill>
                <a:latin typeface="Tahoma" panose="020B0604030504040204" pitchFamily="34" charset="0"/>
                <a:cs typeface="B Nazanin" panose="00000400000000000000" pitchFamily="2" charset="-78"/>
              </a:rPr>
              <a:t>ویژگی های واریانس نمونه:</a:t>
            </a:r>
          </a:p>
          <a:p>
            <a:pPr algn="r" rtl="1">
              <a:spcBef>
                <a:spcPct val="50000"/>
              </a:spcBef>
            </a:pPr>
            <a:r>
              <a:rPr lang="fa-IR" altLang="en-US" sz="2400">
                <a:solidFill>
                  <a:srgbClr val="000000"/>
                </a:solidFill>
                <a:latin typeface="Tahoma" panose="020B0604030504040204" pitchFamily="34" charset="0"/>
                <a:cs typeface="B Nazanin" panose="00000400000000000000" pitchFamily="2" charset="-78"/>
              </a:rPr>
              <a:t>1-واريانس عدد ثابت </a:t>
            </a:r>
            <a:r>
              <a:rPr lang="en-US" altLang="en-US" sz="2400">
                <a:solidFill>
                  <a:srgbClr val="000000"/>
                </a:solidFill>
                <a:latin typeface="Tahoma" panose="020B0604030504040204" pitchFamily="34" charset="0"/>
                <a:cs typeface="B Nazanin" panose="00000400000000000000" pitchFamily="2" charset="-78"/>
              </a:rPr>
              <a:t>C</a:t>
            </a:r>
            <a:r>
              <a:rPr lang="fa-IR" altLang="en-US" sz="2400">
                <a:solidFill>
                  <a:srgbClr val="000000"/>
                </a:solidFill>
                <a:latin typeface="Tahoma" panose="020B0604030504040204" pitchFamily="34" charset="0"/>
                <a:cs typeface="B Nazanin" panose="00000400000000000000" pitchFamily="2" charset="-78"/>
              </a:rPr>
              <a:t> برابر با صفر است.</a:t>
            </a:r>
          </a:p>
          <a:p>
            <a:pPr algn="r" rtl="1">
              <a:spcBef>
                <a:spcPct val="50000"/>
              </a:spcBef>
            </a:pPr>
            <a:r>
              <a:rPr lang="fa-IR" altLang="en-US" sz="2400">
                <a:solidFill>
                  <a:srgbClr val="000000"/>
                </a:solidFill>
                <a:latin typeface="Tahoma" panose="020B0604030504040204" pitchFamily="34" charset="0"/>
                <a:cs typeface="B Nazanin" panose="00000400000000000000" pitchFamily="2" charset="-78"/>
              </a:rPr>
              <a:t>2-اگرمقدار ثابت </a:t>
            </a:r>
            <a:r>
              <a:rPr lang="el-GR" altLang="en-US" sz="2400">
                <a:solidFill>
                  <a:srgbClr val="000000"/>
                </a:solidFill>
                <a:latin typeface="Tahoma" panose="020B0604030504040204" pitchFamily="34" charset="0"/>
                <a:cs typeface="Tahoma" panose="020B0604030504040204" pitchFamily="34" charset="0"/>
              </a:rPr>
              <a:t>α</a:t>
            </a:r>
            <a:r>
              <a:rPr lang="fa-IR" altLang="en-US" sz="2400">
                <a:solidFill>
                  <a:srgbClr val="000000"/>
                </a:solidFill>
                <a:latin typeface="Tahoma" panose="020B0604030504040204" pitchFamily="34" charset="0"/>
                <a:cs typeface="B Nazanin" panose="00000400000000000000" pitchFamily="2" charset="-78"/>
              </a:rPr>
              <a:t> رابه مشاهدات اضافه يا ازآنها كم كنيم واريانس تغيير نمي‌‌كند.</a:t>
            </a:r>
          </a:p>
          <a:p>
            <a:pPr algn="r" rtl="1">
              <a:spcBef>
                <a:spcPct val="50000"/>
              </a:spcBef>
            </a:pPr>
            <a:r>
              <a:rPr lang="fa-IR" altLang="en-US" sz="2400">
                <a:solidFill>
                  <a:srgbClr val="000000"/>
                </a:solidFill>
                <a:latin typeface="Tahoma" panose="020B0604030504040204" pitchFamily="34" charset="0"/>
                <a:cs typeface="B Nazanin" panose="00000400000000000000" pitchFamily="2" charset="-78"/>
              </a:rPr>
              <a:t>3-اگر مشاهدات در مقدار ثابت </a:t>
            </a:r>
            <a:r>
              <a:rPr lang="en-US" altLang="en-US" sz="2400">
                <a:solidFill>
                  <a:srgbClr val="000000"/>
                </a:solidFill>
                <a:latin typeface="Tahoma" panose="020B0604030504040204" pitchFamily="34" charset="0"/>
                <a:cs typeface="B Nazanin" panose="00000400000000000000" pitchFamily="2" charset="-78"/>
              </a:rPr>
              <a:t>K</a:t>
            </a:r>
            <a:r>
              <a:rPr lang="fa-IR" altLang="en-US" sz="2400">
                <a:solidFill>
                  <a:srgbClr val="000000"/>
                </a:solidFill>
                <a:latin typeface="Tahoma" panose="020B0604030504040204" pitchFamily="34" charset="0"/>
                <a:cs typeface="B Nazanin" panose="00000400000000000000" pitchFamily="2" charset="-78"/>
              </a:rPr>
              <a:t> ضرب يا برآن تقسيم شود واريانس جديد از ضرب يا تقسيم واريانس قديم در</a:t>
            </a:r>
            <a:r>
              <a:rPr lang="en-US" altLang="en-US" sz="2400">
                <a:solidFill>
                  <a:srgbClr val="000000"/>
                </a:solidFill>
                <a:latin typeface="Tahoma" panose="020B0604030504040204" pitchFamily="34" charset="0"/>
                <a:cs typeface="B Nazanin" panose="00000400000000000000" pitchFamily="2" charset="-78"/>
              </a:rPr>
              <a:t>K</a:t>
            </a:r>
            <a:r>
              <a:rPr lang="en-US" altLang="en-US" sz="2400" baseline="30000">
                <a:solidFill>
                  <a:srgbClr val="000000"/>
                </a:solidFill>
                <a:latin typeface="Tahoma" panose="020B0604030504040204" pitchFamily="34" charset="0"/>
                <a:cs typeface="B Nazanin" panose="00000400000000000000" pitchFamily="2" charset="-78"/>
              </a:rPr>
              <a:t>2</a:t>
            </a:r>
            <a:r>
              <a:rPr lang="fa-IR" altLang="en-US" sz="2400">
                <a:solidFill>
                  <a:srgbClr val="000000"/>
                </a:solidFill>
                <a:latin typeface="Tahoma" panose="020B0604030504040204" pitchFamily="34" charset="0"/>
                <a:cs typeface="B Nazanin" panose="00000400000000000000" pitchFamily="2" charset="-78"/>
              </a:rPr>
              <a:t> بدست مي آيد</a:t>
            </a:r>
            <a:r>
              <a:rPr lang="en-US" altLang="en-US" sz="2400">
                <a:solidFill>
                  <a:srgbClr val="000000"/>
                </a:solidFill>
                <a:latin typeface="Tahoma" panose="020B0604030504040204" pitchFamily="34" charset="0"/>
                <a:cs typeface="B Nazanin" panose="00000400000000000000" pitchFamily="2" charset="-78"/>
              </a:rPr>
              <a:t> </a:t>
            </a:r>
          </a:p>
        </p:txBody>
      </p:sp>
    </p:spTree>
    <p:extLst>
      <p:ext uri="{BB962C8B-B14F-4D97-AF65-F5344CB8AC3E}">
        <p14:creationId xmlns:p14="http://schemas.microsoft.com/office/powerpoint/2010/main" val="2804637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r"/>
            <a:r>
              <a:rPr lang="fa-IR" altLang="en-US" smtClean="0"/>
              <a:t>انحراف معیار</a:t>
            </a:r>
            <a:endParaRPr lang="en-US" altLang="en-US" smtClean="0"/>
          </a:p>
        </p:txBody>
      </p:sp>
      <p:sp>
        <p:nvSpPr>
          <p:cNvPr id="27651" name="Content Placeholder 2"/>
          <p:cNvSpPr>
            <a:spLocks noGrp="1"/>
          </p:cNvSpPr>
          <p:nvPr>
            <p:ph idx="1"/>
          </p:nvPr>
        </p:nvSpPr>
        <p:spPr/>
        <p:txBody>
          <a:bodyPr/>
          <a:lstStyle/>
          <a:p>
            <a:pPr algn="just" rtl="1"/>
            <a:r>
              <a:rPr lang="fa-IR" altLang="en-US" smtClean="0">
                <a:solidFill>
                  <a:srgbClr val="000000"/>
                </a:solidFill>
                <a:latin typeface="Tahoma" panose="020B0604030504040204" pitchFamily="34" charset="0"/>
                <a:cs typeface="B Nazanin" panose="00000400000000000000" pitchFamily="2" charset="-78"/>
              </a:rPr>
              <a:t>از دو واژه تشکیل یافته است. جزء اول یعنی انحراف به میزان دوری هر عضو یک مجموعه داده از مقدار میانگین گفته می‌شود. واژه معیار نیز به معنی استاندارد بودن این مقدار است. هر چه انحراف معیار مجموعه‌ای از داده‌ها عدد پایین‌تری باشد، نشانه آن است که داده‌ها به میانگین نزدیک هستند و پراکندگی اندکی دارند. در صورتی که انحراف معیار عدد بزرگی باشد، نشان می‌دهد که پراکندگی داده‌ها زیاد است. پس انحراف معیار، عددی برای نشان دادن میزان پراکندگی اعضای یک مجموعه از داده‌ها است.</a:t>
            </a:r>
            <a:endParaRPr lang="en-US" altLang="en-US" smtClean="0">
              <a:solidFill>
                <a:srgbClr val="000000"/>
              </a:solidFill>
              <a:latin typeface="Tahoma" panose="020B0604030504040204" pitchFamily="34" charset="0"/>
              <a:cs typeface="B Nazanin" panose="00000400000000000000" pitchFamily="2" charset="-78"/>
            </a:endParaRPr>
          </a:p>
        </p:txBody>
      </p:sp>
    </p:spTree>
    <p:extLst>
      <p:ext uri="{BB962C8B-B14F-4D97-AF65-F5344CB8AC3E}">
        <p14:creationId xmlns:p14="http://schemas.microsoft.com/office/powerpoint/2010/main" val="978810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lgn="r"/>
            <a:r>
              <a:rPr lang="fa-IR" altLang="en-US" smtClean="0"/>
              <a:t>انحراف معیار</a:t>
            </a:r>
            <a:endParaRPr lang="en-US" altLang="en-US" smtClean="0"/>
          </a:p>
        </p:txBody>
      </p:sp>
      <p:sp>
        <p:nvSpPr>
          <p:cNvPr id="4" name="Rectangle 5"/>
          <p:cNvSpPr>
            <a:spLocks noChangeArrowheads="1"/>
          </p:cNvSpPr>
          <p:nvPr/>
        </p:nvSpPr>
        <p:spPr bwMode="auto">
          <a:xfrm>
            <a:off x="4376738" y="1482259"/>
            <a:ext cx="60244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l" rtl="0">
              <a:spcBef>
                <a:spcPct val="0"/>
              </a:spcBef>
              <a:buClrTx/>
              <a:buSzTx/>
              <a:buFontTx/>
              <a:buNone/>
            </a:pPr>
            <a:r>
              <a:rPr lang="fa-IR" altLang="en-US">
                <a:solidFill>
                  <a:srgbClr val="000000"/>
                </a:solidFill>
                <a:latin typeface="Tahoma" panose="020B0604030504040204" pitchFamily="34" charset="0"/>
                <a:cs typeface="B Nazanin" panose="00000400000000000000" pitchFamily="2" charset="-78"/>
              </a:rPr>
              <a:t>انحراف معيار در نمونه جذر واريانس يا پراش مي باشد.</a:t>
            </a:r>
          </a:p>
        </p:txBody>
      </p:sp>
      <p:graphicFrame>
        <p:nvGraphicFramePr>
          <p:cNvPr id="5" name="Object 6"/>
          <p:cNvGraphicFramePr>
            <a:graphicFrameLocks noChangeAspect="1"/>
          </p:cNvGraphicFramePr>
          <p:nvPr/>
        </p:nvGraphicFramePr>
        <p:xfrm>
          <a:off x="2801938" y="2135189"/>
          <a:ext cx="4481512" cy="1311275"/>
        </p:xfrm>
        <a:graphic>
          <a:graphicData uri="http://schemas.openxmlformats.org/presentationml/2006/ole">
            <mc:AlternateContent xmlns:mc="http://schemas.openxmlformats.org/markup-compatibility/2006">
              <mc:Choice xmlns:v="urn:schemas-microsoft-com:vml" Requires="v">
                <p:oleObj spid="_x0000_s10242" name="Equation" r:id="rId3" imgW="1383699" imgH="406224" progId="Equation.DSMT4">
                  <p:embed/>
                </p:oleObj>
              </mc:Choice>
              <mc:Fallback>
                <p:oleObj name="Equation" r:id="rId3" imgW="1383699" imgH="406224" progId="Equation.DSMT4">
                  <p:embed/>
                  <p:pic>
                    <p:nvPicPr>
                      <p:cNvPr id="5"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1938" y="2135189"/>
                        <a:ext cx="448151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9"/>
          <p:cNvGraphicFramePr>
            <a:graphicFrameLocks noChangeAspect="1"/>
          </p:cNvGraphicFramePr>
          <p:nvPr/>
        </p:nvGraphicFramePr>
        <p:xfrm>
          <a:off x="2014539" y="5413376"/>
          <a:ext cx="5508625" cy="1165225"/>
        </p:xfrm>
        <a:graphic>
          <a:graphicData uri="http://schemas.openxmlformats.org/presentationml/2006/ole">
            <mc:AlternateContent xmlns:mc="http://schemas.openxmlformats.org/markup-compatibility/2006">
              <mc:Choice xmlns:v="urn:schemas-microsoft-com:vml" Requires="v">
                <p:oleObj spid="_x0000_s10243" name="Equation" r:id="rId5" imgW="2438400" imgH="431800" progId="Equation.DSMT4">
                  <p:embed/>
                </p:oleObj>
              </mc:Choice>
              <mc:Fallback>
                <p:oleObj name="Equation" r:id="rId5" imgW="2438400" imgH="431800" progId="Equation.DSMT4">
                  <p:embed/>
                  <p:pic>
                    <p:nvPicPr>
                      <p:cNvPr id="6"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4539" y="5413376"/>
                        <a:ext cx="5508625"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 Box 12"/>
          <p:cNvSpPr txBox="1">
            <a:spLocks noChangeArrowheads="1"/>
          </p:cNvSpPr>
          <p:nvPr/>
        </p:nvSpPr>
        <p:spPr bwMode="auto">
          <a:xfrm>
            <a:off x="6456364" y="3489325"/>
            <a:ext cx="3995737"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50000"/>
              </a:spcBef>
              <a:buClrTx/>
              <a:buSzTx/>
              <a:buFontTx/>
              <a:buNone/>
            </a:pPr>
            <a:r>
              <a:rPr lang="en-US" altLang="en-US" sz="2400" b="1">
                <a:solidFill>
                  <a:srgbClr val="000000"/>
                </a:solidFill>
                <a:latin typeface="Tahoma" panose="020B0604030504040204" pitchFamily="34" charset="0"/>
                <a:cs typeface="B Nazanin" panose="00000400000000000000" pitchFamily="2" charset="-78"/>
              </a:rPr>
              <a:t>µ</a:t>
            </a:r>
            <a:r>
              <a:rPr lang="fa-IR" altLang="en-US" sz="2400" b="1">
                <a:solidFill>
                  <a:srgbClr val="000000"/>
                </a:solidFill>
                <a:latin typeface="Tahoma" panose="020B0604030504040204" pitchFamily="34" charset="0"/>
                <a:cs typeface="B Nazanin" panose="00000400000000000000" pitchFamily="2" charset="-78"/>
              </a:rPr>
              <a:t>= میانگین جامعه</a:t>
            </a:r>
          </a:p>
          <a:p>
            <a:pPr>
              <a:spcBef>
                <a:spcPct val="50000"/>
              </a:spcBef>
              <a:buClrTx/>
              <a:buSzTx/>
              <a:buFontTx/>
              <a:buNone/>
            </a:pPr>
            <a:r>
              <a:rPr lang="el-GR" altLang="en-US" sz="2400" b="1">
                <a:solidFill>
                  <a:srgbClr val="000000"/>
                </a:solidFill>
                <a:latin typeface="Tahoma" panose="020B0604030504040204" pitchFamily="34" charset="0"/>
                <a:cs typeface="Tahoma" panose="020B0604030504040204" pitchFamily="34" charset="0"/>
              </a:rPr>
              <a:t>δ</a:t>
            </a:r>
            <a:r>
              <a:rPr lang="en-US" altLang="en-US" sz="2400" b="1" baseline="30000">
                <a:solidFill>
                  <a:srgbClr val="000000"/>
                </a:solidFill>
                <a:latin typeface="Tahoma" panose="020B0604030504040204" pitchFamily="34" charset="0"/>
                <a:cs typeface="B Nazanin" panose="00000400000000000000" pitchFamily="2" charset="-78"/>
              </a:rPr>
              <a:t>2</a:t>
            </a:r>
            <a:r>
              <a:rPr lang="fa-IR" altLang="en-US" sz="2400" b="1" baseline="30000">
                <a:solidFill>
                  <a:srgbClr val="000000"/>
                </a:solidFill>
                <a:latin typeface="Tahoma" panose="020B0604030504040204" pitchFamily="34" charset="0"/>
                <a:cs typeface="B Nazanin" panose="00000400000000000000" pitchFamily="2" charset="-78"/>
              </a:rPr>
              <a:t> </a:t>
            </a:r>
            <a:r>
              <a:rPr lang="fa-IR" altLang="en-US" sz="2400" b="1">
                <a:solidFill>
                  <a:srgbClr val="000000"/>
                </a:solidFill>
                <a:latin typeface="Tahoma" panose="020B0604030504040204" pitchFamily="34" charset="0"/>
                <a:cs typeface="B Nazanin" panose="00000400000000000000" pitchFamily="2" charset="-78"/>
              </a:rPr>
              <a:t>= واریانس جامعه</a:t>
            </a:r>
          </a:p>
          <a:p>
            <a:pPr>
              <a:spcBef>
                <a:spcPct val="50000"/>
              </a:spcBef>
              <a:buClrTx/>
              <a:buSzTx/>
              <a:buFontTx/>
              <a:buNone/>
            </a:pPr>
            <a:r>
              <a:rPr lang="fa-IR" altLang="en-US" sz="2400" b="1">
                <a:solidFill>
                  <a:srgbClr val="000000"/>
                </a:solidFill>
                <a:latin typeface="Tahoma" panose="020B0604030504040204" pitchFamily="34" charset="0"/>
                <a:cs typeface="B Nazanin" panose="00000400000000000000" pitchFamily="2" charset="-78"/>
              </a:rPr>
              <a:t>و جذر آن انحراف معیار جامعه</a:t>
            </a:r>
            <a:endParaRPr lang="el-GR" altLang="en-US" sz="2400" b="1">
              <a:solidFill>
                <a:srgbClr val="000000"/>
              </a:solidFill>
              <a:latin typeface="Tahoma" panose="020B0604030504040204" pitchFamily="34" charset="0"/>
              <a:cs typeface="B Nazanin" panose="00000400000000000000" pitchFamily="2" charset="-78"/>
            </a:endParaRPr>
          </a:p>
        </p:txBody>
      </p:sp>
    </p:spTree>
    <p:extLst>
      <p:ext uri="{BB962C8B-B14F-4D97-AF65-F5344CB8AC3E}">
        <p14:creationId xmlns:p14="http://schemas.microsoft.com/office/powerpoint/2010/main" val="17063250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to="" calcmode="lin" valueType="num">
                                      <p:cBhvr>
                                        <p:cTn id="17" dur="1" fill="hold"/>
                                        <p:tgtEl>
                                          <p:spTgt spid="6"/>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5"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anim calcmode="lin" valueType="num">
                                      <p:cBhvr>
                                        <p:cTn id="23" dur="2000" fill="hold"/>
                                        <p:tgtEl>
                                          <p:spTgt spid="7"/>
                                        </p:tgtEl>
                                        <p:attrNameLst>
                                          <p:attrName>style.rotation</p:attrName>
                                        </p:attrNameLst>
                                      </p:cBhvr>
                                      <p:tavLst>
                                        <p:tav tm="0">
                                          <p:val>
                                            <p:fltVal val="720"/>
                                          </p:val>
                                        </p:tav>
                                        <p:tav tm="100000">
                                          <p:val>
                                            <p:fltVal val="0"/>
                                          </p:val>
                                        </p:tav>
                                      </p:tavLst>
                                    </p:anim>
                                    <p:anim calcmode="lin" valueType="num">
                                      <p:cBhvr>
                                        <p:cTn id="24" dur="2000" fill="hold"/>
                                        <p:tgtEl>
                                          <p:spTgt spid="7"/>
                                        </p:tgtEl>
                                        <p:attrNameLst>
                                          <p:attrName>ppt_h</p:attrName>
                                        </p:attrNameLst>
                                      </p:cBhvr>
                                      <p:tavLst>
                                        <p:tav tm="0">
                                          <p:val>
                                            <p:fltVal val="0"/>
                                          </p:val>
                                        </p:tav>
                                        <p:tav tm="100000">
                                          <p:val>
                                            <p:strVal val="#ppt_h"/>
                                          </p:val>
                                        </p:tav>
                                      </p:tavLst>
                                    </p:anim>
                                    <p:anim calcmode="lin" valueType="num">
                                      <p:cBhvr>
                                        <p:cTn id="25"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r"/>
            <a:r>
              <a:rPr lang="fa-IR" altLang="en-US" smtClean="0"/>
              <a:t>مثال</a:t>
            </a:r>
            <a:endParaRPr lang="en-US" altLang="en-US" smtClean="0"/>
          </a:p>
        </p:txBody>
      </p:sp>
      <p:sp>
        <p:nvSpPr>
          <p:cNvPr id="29699" name="Content Placeholder 2"/>
          <p:cNvSpPr>
            <a:spLocks noGrp="1"/>
          </p:cNvSpPr>
          <p:nvPr>
            <p:ph idx="1"/>
          </p:nvPr>
        </p:nvSpPr>
        <p:spPr/>
        <p:txBody>
          <a:bodyPr/>
          <a:lstStyle/>
          <a:p>
            <a:pPr algn="r" rtl="1"/>
            <a:r>
              <a:rPr lang="fa-IR" altLang="en-US" dirty="0" smtClean="0"/>
              <a:t>فرض کنید متصدی یک محل نگهداری از سگ‌ها می‌خواهد قد سگ‌های موجود را به منظور خاصی اندازه‌گیری کند. نتایج این اندازه‌گیری قد (از شانه) به شرح زیر است:</a:t>
            </a:r>
          </a:p>
          <a:p>
            <a:pPr algn="r" rtl="1"/>
            <a:r>
              <a:rPr lang="fa-IR" altLang="en-US" dirty="0" smtClean="0"/>
              <a:t>300، 430، 170، 470 و 600 میلی‌متر</a:t>
            </a:r>
          </a:p>
          <a:p>
            <a:pPr algn="r" rtl="1"/>
            <a:r>
              <a:rPr lang="fa-IR" altLang="en-US" dirty="0" smtClean="0"/>
              <a:t>میانگین واریانس و انحراف معیار؟</a:t>
            </a:r>
            <a:endParaRPr lang="en-US" altLang="en-US" dirty="0" smtClean="0"/>
          </a:p>
        </p:txBody>
      </p:sp>
      <p:pic>
        <p:nvPicPr>
          <p:cNvPr id="2970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1450" y="4076701"/>
            <a:ext cx="7056438"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8008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r"/>
            <a:r>
              <a:rPr lang="fa-IR" altLang="en-US" smtClean="0"/>
              <a:t>مثال</a:t>
            </a:r>
            <a:endParaRPr lang="en-US" altLang="en-US" smtClean="0"/>
          </a:p>
        </p:txBody>
      </p:sp>
      <p:sp>
        <p:nvSpPr>
          <p:cNvPr id="30723" name="Content Placeholder 2"/>
          <p:cNvSpPr>
            <a:spLocks noGrp="1"/>
          </p:cNvSpPr>
          <p:nvPr>
            <p:ph idx="1"/>
          </p:nvPr>
        </p:nvSpPr>
        <p:spPr/>
        <p:txBody>
          <a:bodyPr/>
          <a:lstStyle/>
          <a:p>
            <a:pPr algn="r" rtl="1"/>
            <a:r>
              <a:rPr lang="fa-IR" altLang="en-US" smtClean="0"/>
              <a:t>اینک می‌خواهیم میانگین، واریانس و انحراف معیار این داده‌ها را پیدا کنیم. گام اول یافتن میانگین است:</a:t>
            </a:r>
          </a:p>
          <a:p>
            <a:pPr algn="r" rtl="1"/>
            <a:endParaRPr lang="fa-IR" altLang="en-US" smtClean="0"/>
          </a:p>
          <a:p>
            <a:pPr algn="r" rtl="1"/>
            <a:endParaRPr lang="fa-IR" altLang="en-US" smtClean="0"/>
          </a:p>
          <a:p>
            <a:pPr algn="r" rtl="1"/>
            <a:r>
              <a:rPr lang="fa-IR" altLang="en-US" smtClean="0"/>
              <a:t>پس میانگین قد همه سگ‌ها برابر با ۳۹۴ میلی‌متر است. اکنون خط میانگین را روی شکل رسم می‌کنیم:</a:t>
            </a:r>
          </a:p>
          <a:p>
            <a:pPr algn="r" rtl="1"/>
            <a:endParaRPr lang="fa-IR" altLang="en-US" smtClean="0"/>
          </a:p>
          <a:p>
            <a:pPr algn="r" rtl="1"/>
            <a:endParaRPr lang="en-US" altLang="en-US" smtClean="0"/>
          </a:p>
        </p:txBody>
      </p:sp>
      <p:pic>
        <p:nvPicPr>
          <p:cNvPr id="3072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71813" y="2708276"/>
            <a:ext cx="54721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5914" y="4537075"/>
            <a:ext cx="6840537"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4231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459038" y="333375"/>
            <a:ext cx="7772400" cy="1143000"/>
          </a:xfrm>
        </p:spPr>
        <p:txBody>
          <a:bodyPr/>
          <a:lstStyle/>
          <a:p>
            <a:pPr algn="r"/>
            <a:r>
              <a:rPr lang="fa-IR" altLang="en-US" smtClean="0"/>
              <a:t>مثال</a:t>
            </a:r>
            <a:endParaRPr lang="en-US" altLang="en-US" smtClean="0"/>
          </a:p>
        </p:txBody>
      </p:sp>
      <p:sp>
        <p:nvSpPr>
          <p:cNvPr id="31747" name="Content Placeholder 2"/>
          <p:cNvSpPr>
            <a:spLocks noGrp="1"/>
          </p:cNvSpPr>
          <p:nvPr>
            <p:ph idx="1"/>
          </p:nvPr>
        </p:nvSpPr>
        <p:spPr/>
        <p:txBody>
          <a:bodyPr/>
          <a:lstStyle/>
          <a:p>
            <a:pPr algn="r"/>
            <a:r>
              <a:rPr lang="fa-IR" altLang="en-US" smtClean="0"/>
              <a:t>اکنون اختلاف قد هر کدام از سگ‌ها را از مقدار میانگین حساب می‌کنیم:</a:t>
            </a:r>
          </a:p>
          <a:p>
            <a:pPr algn="r"/>
            <a:endParaRPr lang="fa-IR" altLang="en-US" smtClean="0"/>
          </a:p>
          <a:p>
            <a:pPr algn="r"/>
            <a:endParaRPr lang="fa-IR" altLang="en-US" smtClean="0"/>
          </a:p>
          <a:p>
            <a:pPr algn="r"/>
            <a:endParaRPr lang="fa-IR" altLang="en-US" smtClean="0"/>
          </a:p>
          <a:p>
            <a:pPr algn="r"/>
            <a:endParaRPr lang="fa-IR" altLang="en-US" smtClean="0"/>
          </a:p>
          <a:p>
            <a:pPr algn="r"/>
            <a:r>
              <a:rPr lang="fa-IR" altLang="en-US" smtClean="0"/>
              <a:t>برای محاسبه واریانس، اختلاف تک‌تک داده‌ها را به توان دو رسانده و سپس میانگین می‌گیریم:</a:t>
            </a:r>
          </a:p>
          <a:p>
            <a:pPr algn="r"/>
            <a:endParaRPr lang="en-US" altLang="en-US" smtClean="0"/>
          </a:p>
        </p:txBody>
      </p:sp>
      <p:pic>
        <p:nvPicPr>
          <p:cNvPr id="3174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14117" y="2343420"/>
            <a:ext cx="615315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59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algn="r"/>
            <a:r>
              <a:rPr lang="fa-IR" altLang="en-US" smtClean="0"/>
              <a:t>مثال</a:t>
            </a:r>
            <a:endParaRPr lang="en-US" altLang="en-US" smtClean="0"/>
          </a:p>
        </p:txBody>
      </p:sp>
      <p:pic>
        <p:nvPicPr>
          <p:cNvPr id="32771"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782888" y="1889126"/>
            <a:ext cx="6913562" cy="1096963"/>
          </a:xfrm>
        </p:spPr>
      </p:pic>
      <p:sp>
        <p:nvSpPr>
          <p:cNvPr id="5" name="Rectangle 4"/>
          <p:cNvSpPr/>
          <p:nvPr/>
        </p:nvSpPr>
        <p:spPr>
          <a:xfrm>
            <a:off x="3216275" y="3282951"/>
            <a:ext cx="6400800" cy="646113"/>
          </a:xfrm>
          <a:prstGeom prst="rect">
            <a:avLst/>
          </a:prstGeom>
        </p:spPr>
        <p:txBody>
          <a:bodyPr>
            <a:spAutoFit/>
          </a:bodyPr>
          <a:lstStyle/>
          <a:p>
            <a:pPr algn="r" rtl="1">
              <a:defRPr/>
            </a:pPr>
            <a:r>
              <a:rPr lang="fa-IR" dirty="0">
                <a:cs typeface="+mj-cs"/>
              </a:rPr>
              <a:t>پس، واریانس برابر است با: ۲۱۷۰۴</a:t>
            </a:r>
          </a:p>
          <a:p>
            <a:pPr algn="r" rtl="1">
              <a:defRPr/>
            </a:pPr>
            <a:r>
              <a:rPr lang="fa-IR" dirty="0">
                <a:cs typeface="+mj-cs"/>
              </a:rPr>
              <a:t>و انحراف معیار همان جذر واریانس است، پس:</a:t>
            </a:r>
          </a:p>
        </p:txBody>
      </p:sp>
      <p:pic>
        <p:nvPicPr>
          <p:cNvPr id="3277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90876" y="4097338"/>
            <a:ext cx="49688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711451" y="5013326"/>
            <a:ext cx="7178675" cy="646113"/>
          </a:xfrm>
          <a:prstGeom prst="rect">
            <a:avLst/>
          </a:prstGeom>
        </p:spPr>
        <p:txBody>
          <a:bodyPr>
            <a:spAutoFit/>
          </a:bodyPr>
          <a:lstStyle/>
          <a:p>
            <a:pPr algn="r" rtl="1">
              <a:defRPr/>
            </a:pPr>
            <a:r>
              <a:rPr lang="fa-IR" dirty="0">
                <a:cs typeface="+mj-cs"/>
              </a:rPr>
              <a:t>و اما نکته خوب در مورد انحراف معیار، سودمند بودن آن است. اکنون می‌توانیم بفهمیم قد کدام سگ‌ها در محدوده یک انحراف معیار میانگین (۱۴۷ میلی‌متر) قرار دارد.</a:t>
            </a:r>
            <a:endParaRPr lang="en-US" dirty="0">
              <a:cs typeface="+mj-cs"/>
            </a:endParaRPr>
          </a:p>
        </p:txBody>
      </p:sp>
    </p:spTree>
    <p:extLst>
      <p:ext uri="{BB962C8B-B14F-4D97-AF65-F5344CB8AC3E}">
        <p14:creationId xmlns:p14="http://schemas.microsoft.com/office/powerpoint/2010/main" val="316704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fa-IR" altLang="en-US" b="1" smtClean="0">
                <a:solidFill>
                  <a:srgbClr val="996600"/>
                </a:solidFill>
                <a:cs typeface="B Zar" panose="00000400000000000000" pitchFamily="2" charset="-78"/>
              </a:rPr>
              <a:t>تعریف سیستم از نگاه مهندسی نرم افزار</a:t>
            </a:r>
            <a:r>
              <a:rPr lang="fa-IR" altLang="en-US" b="1" smtClean="0">
                <a:cs typeface="B Zar" panose="00000400000000000000" pitchFamily="2" charset="-78"/>
              </a:rPr>
              <a:t> </a:t>
            </a:r>
            <a:endParaRPr lang="en-US" altLang="en-US" b="1" smtClean="0">
              <a:cs typeface="B Zar" panose="00000400000000000000" pitchFamily="2" charset="-78"/>
            </a:endParaRPr>
          </a:p>
        </p:txBody>
      </p:sp>
      <p:sp>
        <p:nvSpPr>
          <p:cNvPr id="6147" name="Rectangle 3"/>
          <p:cNvSpPr>
            <a:spLocks noGrp="1" noChangeArrowheads="1"/>
          </p:cNvSpPr>
          <p:nvPr>
            <p:ph type="body" idx="1"/>
          </p:nvPr>
        </p:nvSpPr>
        <p:spPr>
          <a:xfrm>
            <a:off x="2208213" y="2349500"/>
            <a:ext cx="8229600" cy="3206750"/>
          </a:xfrm>
        </p:spPr>
        <p:txBody>
          <a:bodyPr/>
          <a:lstStyle/>
          <a:p>
            <a:pPr algn="r" rtl="1" eaLnBrk="1" hangingPunct="1"/>
            <a:r>
              <a:rPr lang="fa-IR" altLang="en-US" smtClean="0">
                <a:cs typeface="B Zar" panose="00000400000000000000" pitchFamily="2" charset="-78"/>
              </a:rPr>
              <a:t>به دنبال هدفی که سیستم به دنبال  آن است به  شکل زیر تعریف  می شود .</a:t>
            </a:r>
          </a:p>
          <a:p>
            <a:pPr algn="r" rtl="1" eaLnBrk="1" hangingPunct="1"/>
            <a:r>
              <a:rPr lang="fa-IR" altLang="en-US" smtClean="0">
                <a:cs typeface="B Zar" panose="00000400000000000000" pitchFamily="2" charset="-78"/>
              </a:rPr>
              <a:t>مجموعه فرآیند هایی که جهت تحلیل برای ایجاد ویا توسعه ی یک محیط عملیاتی ایجاد می شود .</a:t>
            </a:r>
            <a:endParaRPr lang="en-US" altLang="en-US" smtClean="0">
              <a:cs typeface="B Zar" panose="00000400000000000000" pitchFamily="2" charset="-78"/>
            </a:endParaRPr>
          </a:p>
        </p:txBody>
      </p:sp>
    </p:spTree>
    <p:extLst>
      <p:ext uri="{BB962C8B-B14F-4D97-AF65-F5344CB8AC3E}">
        <p14:creationId xmlns:p14="http://schemas.microsoft.com/office/powerpoint/2010/main" val="2614942814"/>
      </p:ext>
    </p:extLst>
  </p:cSld>
  <p:clrMapOvr>
    <a:masterClrMapping/>
  </p:clrMapOvr>
  <p:transition spd="slow" advClick="0" advTm="5000">
    <p:checke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r"/>
            <a:r>
              <a:rPr lang="fa-IR" altLang="en-US" smtClean="0"/>
              <a:t>مثال</a:t>
            </a:r>
            <a:endParaRPr lang="en-US" altLang="en-US" smtClean="0"/>
          </a:p>
        </p:txBody>
      </p:sp>
      <p:pic>
        <p:nvPicPr>
          <p:cNvPr id="33795"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962276" y="3255964"/>
            <a:ext cx="6626225" cy="2160587"/>
          </a:xfrm>
        </p:spPr>
      </p:pic>
      <p:sp>
        <p:nvSpPr>
          <p:cNvPr id="5" name="Rectangle 4"/>
          <p:cNvSpPr/>
          <p:nvPr/>
        </p:nvSpPr>
        <p:spPr>
          <a:xfrm>
            <a:off x="2495550" y="1989139"/>
            <a:ext cx="7092950" cy="708025"/>
          </a:xfrm>
          <a:prstGeom prst="rect">
            <a:avLst/>
          </a:prstGeom>
        </p:spPr>
        <p:txBody>
          <a:bodyPr>
            <a:spAutoFit/>
          </a:bodyPr>
          <a:lstStyle/>
          <a:p>
            <a:pPr algn="r" rtl="1">
              <a:defRPr/>
            </a:pPr>
            <a:r>
              <a:rPr lang="fa-IR" sz="2000" dirty="0">
                <a:cs typeface="+mj-cs"/>
              </a:rPr>
              <a:t>پس با استفاده از انحراف معیار، ما یک راه “استاندارد” برای یافتن محدوده مقادیر نرمال، مقادیر بیش از نرمال و مقادیر کمتر از نرمال در دست داریم.</a:t>
            </a:r>
            <a:endParaRPr lang="en-US" sz="2000" dirty="0">
              <a:cs typeface="+mj-cs"/>
            </a:endParaRPr>
          </a:p>
        </p:txBody>
      </p:sp>
    </p:spTree>
    <p:extLst>
      <p:ext uri="{BB962C8B-B14F-4D97-AF65-F5344CB8AC3E}">
        <p14:creationId xmlns:p14="http://schemas.microsoft.com/office/powerpoint/2010/main" val="3775414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r"/>
            <a:r>
              <a:rPr lang="fa-IR" altLang="en-US" smtClean="0"/>
              <a:t>تعاریف</a:t>
            </a:r>
            <a:endParaRPr lang="en-US" altLang="en-US" smtClean="0"/>
          </a:p>
        </p:txBody>
      </p:sp>
      <p:sp>
        <p:nvSpPr>
          <p:cNvPr id="4" name="Rectangle 5"/>
          <p:cNvSpPr>
            <a:spLocks noGrp="1" noChangeArrowheads="1"/>
          </p:cNvSpPr>
          <p:nvPr>
            <p:ph sz="half" idx="4294967295"/>
          </p:nvPr>
        </p:nvSpPr>
        <p:spPr>
          <a:xfrm>
            <a:off x="2128838" y="1628775"/>
            <a:ext cx="8081962" cy="4751388"/>
          </a:xfrm>
        </p:spPr>
        <p:txBody>
          <a:bodyPr/>
          <a:lstStyle/>
          <a:p>
            <a:pPr algn="r" rtl="1">
              <a:defRPr/>
            </a:pPr>
            <a:r>
              <a:rPr lang="fa-IR" altLang="en-US" sz="2000" dirty="0">
                <a:cs typeface="+mj-cs"/>
              </a:rPr>
              <a:t>آزمايش تصادفي: ازمايشي که نتيجه آن از قبل بطور قطع مشخص نباشد.(مجموعه همه نتايج ممکن آن معلوم باشد)</a:t>
            </a:r>
          </a:p>
          <a:p>
            <a:pPr lvl="1" algn="r" rtl="1">
              <a:defRPr/>
            </a:pPr>
            <a:r>
              <a:rPr lang="fa-IR" altLang="en-US" sz="2000" dirty="0">
                <a:cs typeface="+mj-cs"/>
              </a:rPr>
              <a:t>ترتيب برنده شدن در يک مسابقه سوارکاري</a:t>
            </a:r>
            <a:r>
              <a:rPr lang="en-GB" altLang="en-US" sz="2000" dirty="0">
                <a:cs typeface="+mj-cs"/>
              </a:rPr>
              <a:t> </a:t>
            </a:r>
            <a:r>
              <a:rPr lang="fa-IR" altLang="en-US" sz="2000" dirty="0">
                <a:cs typeface="+mj-cs"/>
              </a:rPr>
              <a:t> با 7 اسب</a:t>
            </a:r>
          </a:p>
          <a:p>
            <a:pPr lvl="1" algn="r" rtl="1">
              <a:defRPr/>
            </a:pPr>
            <a:r>
              <a:rPr lang="fa-IR" altLang="en-US" sz="2000" dirty="0">
                <a:cs typeface="+mj-cs"/>
              </a:rPr>
              <a:t> تعيين جنسيت يک نوزاد</a:t>
            </a:r>
          </a:p>
          <a:p>
            <a:pPr lvl="1" algn="r" rtl="1">
              <a:defRPr/>
            </a:pPr>
            <a:r>
              <a:rPr lang="fa-IR" altLang="en-US" sz="2000" dirty="0">
                <a:cs typeface="+mj-cs"/>
              </a:rPr>
              <a:t>پرتاب دوسکه</a:t>
            </a:r>
          </a:p>
          <a:p>
            <a:pPr algn="r" rtl="1">
              <a:defRPr/>
            </a:pPr>
            <a:r>
              <a:rPr lang="fa-IR" altLang="en-US" sz="2000" dirty="0">
                <a:cs typeface="+mj-cs"/>
              </a:rPr>
              <a:t>فضاي نمونه: مجموعه نتايج يک آزمايش تصادفي</a:t>
            </a:r>
          </a:p>
          <a:p>
            <a:pPr lvl="1" algn="r" rtl="1">
              <a:defRPr/>
            </a:pPr>
            <a:r>
              <a:rPr lang="en-GB" altLang="en-US" sz="2000" dirty="0">
                <a:cs typeface="+mj-cs"/>
              </a:rPr>
              <a:t>S={all permutations of 1,2,3,4,5,6,7}</a:t>
            </a:r>
          </a:p>
          <a:p>
            <a:pPr lvl="1" algn="r" rtl="1">
              <a:defRPr/>
            </a:pPr>
            <a:r>
              <a:rPr lang="en-GB" altLang="en-US" sz="2000" dirty="0">
                <a:cs typeface="+mj-cs"/>
              </a:rPr>
              <a:t>S={</a:t>
            </a:r>
            <a:r>
              <a:rPr lang="en-GB" altLang="en-US" sz="2000" dirty="0" err="1">
                <a:cs typeface="+mj-cs"/>
              </a:rPr>
              <a:t>b,g</a:t>
            </a:r>
            <a:r>
              <a:rPr lang="en-GB" altLang="en-US" sz="2000" dirty="0">
                <a:cs typeface="+mj-cs"/>
              </a:rPr>
              <a:t>}</a:t>
            </a:r>
          </a:p>
          <a:p>
            <a:pPr lvl="1" algn="r" rtl="1">
              <a:defRPr/>
            </a:pPr>
            <a:r>
              <a:rPr lang="en-GB" altLang="en-US" sz="2000" dirty="0">
                <a:cs typeface="+mj-cs"/>
              </a:rPr>
              <a:t>S={(H,T),(T,H),(H,H),(T,T)}</a:t>
            </a:r>
            <a:endParaRPr lang="fa-IR" altLang="en-US" sz="2000" dirty="0">
              <a:cs typeface="+mj-cs"/>
            </a:endParaRPr>
          </a:p>
          <a:p>
            <a:pPr algn="r" rtl="1">
              <a:defRPr/>
            </a:pPr>
            <a:r>
              <a:rPr lang="fa-IR" altLang="en-US" sz="2000" dirty="0">
                <a:cs typeface="+mj-cs"/>
              </a:rPr>
              <a:t>پيشامد: زيرمجموعه اي از فضاي نمونه</a:t>
            </a:r>
            <a:endParaRPr lang="en-GB" altLang="en-US" sz="2000" dirty="0">
              <a:cs typeface="+mj-cs"/>
            </a:endParaRPr>
          </a:p>
          <a:p>
            <a:pPr lvl="1" algn="r" rtl="1">
              <a:defRPr/>
            </a:pPr>
            <a:r>
              <a:rPr lang="en-GB" altLang="en-US" sz="2000" dirty="0">
                <a:cs typeface="+mj-cs"/>
              </a:rPr>
              <a:t>E={all results starts with 3}</a:t>
            </a:r>
          </a:p>
          <a:p>
            <a:pPr lvl="1" algn="r" rtl="1">
              <a:defRPr/>
            </a:pPr>
            <a:r>
              <a:rPr lang="en-GB" altLang="en-US" sz="2000" dirty="0">
                <a:cs typeface="+mj-cs"/>
              </a:rPr>
              <a:t>E={b}</a:t>
            </a:r>
          </a:p>
          <a:p>
            <a:pPr lvl="1" algn="r" rtl="1">
              <a:defRPr/>
            </a:pPr>
            <a:r>
              <a:rPr lang="en-GB" altLang="en-US" sz="2000" dirty="0">
                <a:cs typeface="+mj-cs"/>
              </a:rPr>
              <a:t>E={(H,H)}</a:t>
            </a:r>
          </a:p>
        </p:txBody>
      </p:sp>
    </p:spTree>
    <p:extLst>
      <p:ext uri="{BB962C8B-B14F-4D97-AF65-F5344CB8AC3E}">
        <p14:creationId xmlns:p14="http://schemas.microsoft.com/office/powerpoint/2010/main" val="18551608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fade">
                                      <p:cBhvr>
                                        <p:cTn id="7" dur="20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2000"/>
                                        <p:tgtEl>
                                          <p:spTgt spid="4">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2000"/>
                                        <p:tgtEl>
                                          <p:spTgt spid="4">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fade">
                                      <p:cBhvr>
                                        <p:cTn id="26" dur="2000"/>
                                        <p:tgtEl>
                                          <p:spTgt spid="4">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fade">
                                      <p:cBhvr>
                                        <p:cTn id="29" dur="2000"/>
                                        <p:tgtEl>
                                          <p:spTgt spid="4">
                                            <p:txEl>
                                              <p:pRg st="5" end="5"/>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2000"/>
                                        <p:tgtEl>
                                          <p:spTgt spid="4">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2000"/>
                                        <p:tgtEl>
                                          <p:spTgt spid="4">
                                            <p:txEl>
                                              <p:pRg st="7" end="7"/>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fade">
                                      <p:cBhvr>
                                        <p:cTn id="40" dur="2000"/>
                                        <p:tgtEl>
                                          <p:spTgt spid="4">
                                            <p:txEl>
                                              <p:pRg st="8" end="8"/>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Effect transition="in" filter="fade">
                                      <p:cBhvr>
                                        <p:cTn id="43" dur="2000"/>
                                        <p:tgtEl>
                                          <p:spTgt spid="4">
                                            <p:txEl>
                                              <p:pRg st="9" end="9"/>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
                                            <p:txEl>
                                              <p:pRg st="10" end="10"/>
                                            </p:txEl>
                                          </p:spTgt>
                                        </p:tgtEl>
                                        <p:attrNameLst>
                                          <p:attrName>style.visibility</p:attrName>
                                        </p:attrNameLst>
                                      </p:cBhvr>
                                      <p:to>
                                        <p:strVal val="visible"/>
                                      </p:to>
                                    </p:set>
                                    <p:animEffect transition="in" filter="fade">
                                      <p:cBhvr>
                                        <p:cTn id="46" dur="2000"/>
                                        <p:tgtEl>
                                          <p:spTgt spid="4">
                                            <p:txEl>
                                              <p:pRg st="10" end="1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
                                            <p:txEl>
                                              <p:pRg st="11" end="11"/>
                                            </p:txEl>
                                          </p:spTgt>
                                        </p:tgtEl>
                                        <p:attrNameLst>
                                          <p:attrName>style.visibility</p:attrName>
                                        </p:attrNameLst>
                                      </p:cBhvr>
                                      <p:to>
                                        <p:strVal val="visible"/>
                                      </p:to>
                                    </p:set>
                                    <p:animEffect transition="in" filter="fade">
                                      <p:cBhvr>
                                        <p:cTn id="49" dur="2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algn="r"/>
            <a:r>
              <a:rPr lang="fa-IR" altLang="en-US" smtClean="0"/>
              <a:t>پیشامد</a:t>
            </a:r>
            <a:endParaRPr lang="en-US" altLang="en-US" smtClean="0"/>
          </a:p>
        </p:txBody>
      </p:sp>
      <p:sp>
        <p:nvSpPr>
          <p:cNvPr id="4" name="Rectangle 4"/>
          <p:cNvSpPr>
            <a:spLocks noGrp="1" noChangeArrowheads="1"/>
          </p:cNvSpPr>
          <p:nvPr>
            <p:ph sz="quarter" idx="4294967295"/>
          </p:nvPr>
        </p:nvSpPr>
        <p:spPr>
          <a:xfrm>
            <a:off x="3684588" y="1773238"/>
            <a:ext cx="6494462" cy="4241800"/>
          </a:xfrm>
        </p:spPr>
        <p:txBody>
          <a:bodyPr/>
          <a:lstStyle/>
          <a:p>
            <a:pPr algn="r" rtl="1">
              <a:defRPr/>
            </a:pPr>
            <a:r>
              <a:rPr lang="fa-IR" altLang="en-US" sz="2000" dirty="0">
                <a:cs typeface="+mj-cs"/>
              </a:rPr>
              <a:t>نقطه نمونه: هر عضو از فضاي نمونه</a:t>
            </a:r>
            <a:endParaRPr lang="en-GB" altLang="en-US" sz="2000" dirty="0">
              <a:cs typeface="+mj-cs"/>
            </a:endParaRPr>
          </a:p>
          <a:p>
            <a:pPr algn="r" rtl="1">
              <a:defRPr/>
            </a:pPr>
            <a:r>
              <a:rPr lang="fa-IR" altLang="en-US" sz="2000" dirty="0">
                <a:cs typeface="+mj-cs"/>
              </a:rPr>
              <a:t>پيشامد حتمي</a:t>
            </a:r>
          </a:p>
          <a:p>
            <a:pPr lvl="1" algn="r" rtl="1">
              <a:defRPr/>
            </a:pPr>
            <a:r>
              <a:rPr lang="en-GB" altLang="en-US" sz="1800" dirty="0">
                <a:cs typeface="+mj-cs"/>
              </a:rPr>
              <a:t>A=S</a:t>
            </a:r>
          </a:p>
          <a:p>
            <a:pPr algn="r" rtl="1">
              <a:defRPr/>
            </a:pPr>
            <a:r>
              <a:rPr lang="fa-IR" altLang="en-US" sz="2000" dirty="0">
                <a:cs typeface="+mj-cs"/>
              </a:rPr>
              <a:t>پيشامد غير ممکن</a:t>
            </a:r>
          </a:p>
          <a:p>
            <a:pPr lvl="1" algn="r" rtl="1">
              <a:defRPr/>
            </a:pPr>
            <a:r>
              <a:rPr lang="en-GB" altLang="en-US" sz="1800" dirty="0">
                <a:cs typeface="+mj-cs"/>
              </a:rPr>
              <a:t>A=0</a:t>
            </a:r>
            <a:endParaRPr lang="fa-IR" altLang="en-US" sz="1800" dirty="0">
              <a:cs typeface="+mj-cs"/>
            </a:endParaRPr>
          </a:p>
          <a:p>
            <a:pPr algn="r" rtl="1">
              <a:defRPr/>
            </a:pPr>
            <a:r>
              <a:rPr lang="fa-IR" altLang="en-US" sz="2000" dirty="0">
                <a:cs typeface="+mj-cs"/>
              </a:rPr>
              <a:t>پيشامد ساده:پيشامدي که شامل يک نقطه نمونه باشد.</a:t>
            </a:r>
          </a:p>
          <a:p>
            <a:pPr algn="r" rtl="1">
              <a:defRPr/>
            </a:pPr>
            <a:r>
              <a:rPr lang="fa-IR" altLang="en-US" sz="2000" dirty="0">
                <a:cs typeface="+mj-cs"/>
              </a:rPr>
              <a:t>پيشامد مرکب: پيشامدي که شامل بيش از يک نقطه نمونه باشد.</a:t>
            </a:r>
          </a:p>
          <a:p>
            <a:pPr algn="r" rtl="1">
              <a:defRPr/>
            </a:pPr>
            <a:r>
              <a:rPr lang="fa-IR" altLang="en-US" sz="2000" dirty="0">
                <a:cs typeface="+mj-cs"/>
              </a:rPr>
              <a:t>پيشامدهاي ناسازگار: دو پيشامد </a:t>
            </a:r>
            <a:r>
              <a:rPr lang="en-GB" altLang="en-US" sz="2000" dirty="0">
                <a:cs typeface="+mj-cs"/>
              </a:rPr>
              <a:t>A, B</a:t>
            </a:r>
            <a:r>
              <a:rPr lang="fa-IR" altLang="en-US" sz="2000" dirty="0">
                <a:cs typeface="+mj-cs"/>
              </a:rPr>
              <a:t>ناسازگارند در صورتيکه</a:t>
            </a:r>
            <a:endParaRPr lang="en-GB" altLang="en-US" sz="2000" dirty="0">
              <a:cs typeface="+mj-cs"/>
            </a:endParaRPr>
          </a:p>
          <a:p>
            <a:pPr algn="r" rtl="1">
              <a:defRPr/>
            </a:pPr>
            <a:endParaRPr lang="en-GB" altLang="en-US" sz="2000" dirty="0">
              <a:cs typeface="+mj-cs"/>
            </a:endParaRPr>
          </a:p>
          <a:p>
            <a:pPr lvl="1" algn="r" rtl="1">
              <a:defRPr/>
            </a:pPr>
            <a:endParaRPr lang="en-GB" altLang="en-US" sz="1800" dirty="0">
              <a:cs typeface="+mj-cs"/>
            </a:endParaRPr>
          </a:p>
        </p:txBody>
      </p:sp>
      <p:graphicFrame>
        <p:nvGraphicFramePr>
          <p:cNvPr id="35844" name="Object 5"/>
          <p:cNvGraphicFramePr>
            <a:graphicFrameLocks noGrp="1" noChangeAspect="1"/>
          </p:cNvGraphicFramePr>
          <p:nvPr>
            <p:ph sz="quarter" idx="4294967295"/>
          </p:nvPr>
        </p:nvGraphicFramePr>
        <p:xfrm>
          <a:off x="2711450" y="4652963"/>
          <a:ext cx="1295400" cy="361950"/>
        </p:xfrm>
        <a:graphic>
          <a:graphicData uri="http://schemas.openxmlformats.org/presentationml/2006/ole">
            <mc:AlternateContent xmlns:mc="http://schemas.openxmlformats.org/markup-compatibility/2006">
              <mc:Choice xmlns:v="urn:schemas-microsoft-com:vml" Requires="v">
                <p:oleObj spid="_x0000_s11266" name="Equation" r:id="rId3" imgW="634449" imgH="177646" progId="Equation.3">
                  <p:embed/>
                </p:oleObj>
              </mc:Choice>
              <mc:Fallback>
                <p:oleObj name="Equation" r:id="rId3" imgW="634449" imgH="177646" progId="Equation.3">
                  <p:embed/>
                  <p:pic>
                    <p:nvPicPr>
                      <p:cNvPr id="35844" name="Object 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1450" y="4652963"/>
                        <a:ext cx="1295400"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00661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2000"/>
                                        <p:tgtEl>
                                          <p:spTgt spid="4">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2000"/>
                                        <p:tgtEl>
                                          <p:spTgt spid="4">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2000"/>
                                        <p:tgtEl>
                                          <p:spTgt spid="4">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2000"/>
                                        <p:tgtEl>
                                          <p:spTgt spid="4">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fade">
                                      <p:cBhvr>
                                        <p:cTn id="33" dur="2000"/>
                                        <p:tgtEl>
                                          <p:spTgt spid="4">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xEl>
                                              <p:pRg st="6" end="6"/>
                                            </p:txEl>
                                          </p:spTgt>
                                        </p:tgtEl>
                                        <p:attrNameLst>
                                          <p:attrName>style.visibility</p:attrName>
                                        </p:attrNameLst>
                                      </p:cBhvr>
                                      <p:to>
                                        <p:strVal val="visible"/>
                                      </p:to>
                                    </p:set>
                                    <p:animEffect transition="in" filter="fade">
                                      <p:cBhvr>
                                        <p:cTn id="38" dur="2000"/>
                                        <p:tgtEl>
                                          <p:spTgt spid="4">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Effect transition="in" filter="fade">
                                      <p:cBhvr>
                                        <p:cTn id="43" dur="2000"/>
                                        <p:tgtEl>
                                          <p:spTgt spid="4">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nodeType="clickEffect">
                                  <p:stCondLst>
                                    <p:cond delay="0"/>
                                  </p:stCondLst>
                                  <p:childTnLst>
                                    <p:set>
                                      <p:cBhvr>
                                        <p:cTn id="47" dur="1" fill="hold">
                                          <p:stCondLst>
                                            <p:cond delay="0"/>
                                          </p:stCondLst>
                                        </p:cTn>
                                        <p:tgtEl>
                                          <p:spTgt spid="35844"/>
                                        </p:tgtEl>
                                        <p:attrNameLst>
                                          <p:attrName>style.visibility</p:attrName>
                                        </p:attrNameLst>
                                      </p:cBhvr>
                                      <p:to>
                                        <p:strVal val="visible"/>
                                      </p:to>
                                    </p:set>
                                    <p:animEffect transition="in" filter="fade">
                                      <p:cBhvr>
                                        <p:cTn id="48" dur="20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20688"/>
            <a:ext cx="7772400" cy="1143000"/>
          </a:xfrm>
          <a:extLst/>
        </p:spPr>
        <p:txBody>
          <a:bodyPr>
            <a:normAutofit fontScale="90000"/>
          </a:bodyPr>
          <a:lstStyle/>
          <a:p>
            <a:pPr algn="r">
              <a:defRPr/>
            </a:pPr>
            <a:r>
              <a:rPr lang="fa-IR" kern="10" dirty="0">
                <a:ln w="9525">
                  <a:solidFill>
                    <a:schemeClr val="tx2"/>
                  </a:solidFill>
                  <a:round/>
                  <a:headEnd/>
                  <a:tailEnd/>
                </a:ln>
              </a:rPr>
              <a:t> احتمال</a:t>
            </a:r>
            <a:r>
              <a:rPr lang="en-US" kern="10" dirty="0">
                <a:ln w="9525">
                  <a:solidFill>
                    <a:schemeClr val="tx2"/>
                  </a:solidFill>
                  <a:round/>
                  <a:headEnd/>
                  <a:tailEnd/>
                </a:ln>
              </a:rPr>
              <a:t/>
            </a:r>
            <a:br>
              <a:rPr lang="en-US" kern="10" dirty="0">
                <a:ln w="9525">
                  <a:solidFill>
                    <a:schemeClr val="tx2"/>
                  </a:solidFill>
                  <a:round/>
                  <a:headEnd/>
                  <a:tailEnd/>
                </a:ln>
              </a:rPr>
            </a:br>
            <a:endParaRPr lang="en-US" dirty="0"/>
          </a:p>
        </p:txBody>
      </p:sp>
      <p:sp>
        <p:nvSpPr>
          <p:cNvPr id="9" name="Text Box 14"/>
          <p:cNvSpPr txBox="1">
            <a:spLocks noChangeArrowheads="1"/>
          </p:cNvSpPr>
          <p:nvPr/>
        </p:nvSpPr>
        <p:spPr bwMode="auto">
          <a:xfrm>
            <a:off x="2438400" y="2205039"/>
            <a:ext cx="7920038" cy="106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fa-IR" altLang="en-US" b="1" dirty="0">
                <a:cs typeface="+mj-cs"/>
              </a:rPr>
              <a:t> </a:t>
            </a:r>
          </a:p>
          <a:p>
            <a:pPr algn="r">
              <a:spcBef>
                <a:spcPct val="50000"/>
              </a:spcBef>
              <a:defRPr/>
            </a:pPr>
            <a:r>
              <a:rPr lang="ar-SA" altLang="en-US" b="1" dirty="0">
                <a:solidFill>
                  <a:schemeClr val="tx2"/>
                </a:solidFill>
                <a:cs typeface="+mj-cs"/>
              </a:rPr>
              <a:t>مفهوم فراواني</a:t>
            </a:r>
            <a:r>
              <a:rPr lang="ar-SA" altLang="en-US" dirty="0">
                <a:solidFill>
                  <a:schemeClr val="tx2"/>
                </a:solidFill>
                <a:cs typeface="+mj-cs"/>
              </a:rPr>
              <a:t> </a:t>
            </a:r>
            <a:r>
              <a:rPr lang="fa-IR" altLang="en-US" dirty="0">
                <a:solidFill>
                  <a:schemeClr val="tx2"/>
                </a:solidFill>
                <a:cs typeface="+mj-cs"/>
              </a:rPr>
              <a:t>:</a:t>
            </a:r>
            <a:r>
              <a:rPr lang="ar-SA" altLang="en-US" dirty="0">
                <a:cs typeface="+mj-cs"/>
              </a:rPr>
              <a:t>احتمال يك پيشامد برابر با نسبت دفعاتي است كه پيشامدهاي از يك نوع در تكرار زياد رخ خواهند داد، احتمال به مفهوم فراواني تلقي مي</a:t>
            </a:r>
            <a:r>
              <a:rPr lang="fa-IR" altLang="en-US" dirty="0">
                <a:cs typeface="+mj-cs"/>
              </a:rPr>
              <a:t> </a:t>
            </a:r>
            <a:r>
              <a:rPr lang="ar-SA" altLang="en-US" dirty="0">
                <a:cs typeface="+mj-cs"/>
              </a:rPr>
              <a:t>شود. </a:t>
            </a:r>
            <a:endParaRPr lang="en-US" altLang="en-US" dirty="0">
              <a:cs typeface="+mj-cs"/>
            </a:endParaRPr>
          </a:p>
        </p:txBody>
      </p:sp>
      <p:graphicFrame>
        <p:nvGraphicFramePr>
          <p:cNvPr id="36868" name="Object 16"/>
          <p:cNvGraphicFramePr>
            <a:graphicFrameLocks noChangeAspect="1"/>
          </p:cNvGraphicFramePr>
          <p:nvPr/>
        </p:nvGraphicFramePr>
        <p:xfrm>
          <a:off x="2711450" y="3525838"/>
          <a:ext cx="3384550" cy="709612"/>
        </p:xfrm>
        <a:graphic>
          <a:graphicData uri="http://schemas.openxmlformats.org/presentationml/2006/ole">
            <mc:AlternateContent xmlns:mc="http://schemas.openxmlformats.org/markup-compatibility/2006">
              <mc:Choice xmlns:v="urn:schemas-microsoft-com:vml" Requires="v">
                <p:oleObj spid="_x0000_s12290" name="Equation" r:id="rId3" imgW="2425700" imgH="368300" progId="Equation.3">
                  <p:embed/>
                </p:oleObj>
              </mc:Choice>
              <mc:Fallback>
                <p:oleObj name="Equation" r:id="rId3" imgW="2425700" imgH="368300" progId="Equation.3">
                  <p:embed/>
                  <p:pic>
                    <p:nvPicPr>
                      <p:cNvPr id="36868"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1450" y="3525838"/>
                        <a:ext cx="338455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69" name="Text Box 18"/>
          <p:cNvSpPr txBox="1">
            <a:spLocks noChangeArrowheads="1"/>
          </p:cNvSpPr>
          <p:nvPr/>
        </p:nvSpPr>
        <p:spPr bwMode="auto">
          <a:xfrm>
            <a:off x="3143250" y="3592513"/>
            <a:ext cx="20891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ctr" rtl="0">
              <a:spcBef>
                <a:spcPct val="0"/>
              </a:spcBef>
              <a:buClrTx/>
              <a:buSzTx/>
              <a:buFontTx/>
              <a:buNone/>
            </a:pPr>
            <a:r>
              <a:rPr lang="ar-SA" altLang="zh-CN" sz="2000" u="sng">
                <a:ea typeface="SimSun" panose="02010600030101010101" pitchFamily="2" charset="-122"/>
                <a:cs typeface="Times New Roman" panose="02020603050405020304" pitchFamily="18" charset="0"/>
              </a:rPr>
              <a:t>تعداد حالات مساعد</a:t>
            </a:r>
            <a:endParaRPr lang="en-US" altLang="zh-CN" sz="2000" u="sng">
              <a:ea typeface="SimSun" panose="02010600030101010101" pitchFamily="2" charset="-122"/>
              <a:cs typeface="Times New Roman" panose="02020603050405020304" pitchFamily="18" charset="0"/>
            </a:endParaRPr>
          </a:p>
          <a:p>
            <a:pPr algn="ctr" rtl="0">
              <a:spcBef>
                <a:spcPct val="0"/>
              </a:spcBef>
              <a:buClrTx/>
              <a:buSzTx/>
              <a:buFontTx/>
              <a:buNone/>
            </a:pPr>
            <a:r>
              <a:rPr lang="ar-SA" altLang="zh-CN" sz="2000">
                <a:ea typeface="SimSun" panose="02010600030101010101" pitchFamily="2" charset="-122"/>
                <a:cs typeface="Times New Roman" panose="02020603050405020304" pitchFamily="18" charset="0"/>
              </a:rPr>
              <a:t>تعداد حالات كل</a:t>
            </a:r>
            <a:endParaRPr lang="en-US" altLang="en-US" sz="2000">
              <a:cs typeface="B Zar" panose="00000400000000000000" pitchFamily="2" charset="-78"/>
            </a:endParaRPr>
          </a:p>
        </p:txBody>
      </p:sp>
    </p:spTree>
    <p:extLst>
      <p:ext uri="{BB962C8B-B14F-4D97-AF65-F5344CB8AC3E}">
        <p14:creationId xmlns:p14="http://schemas.microsoft.com/office/powerpoint/2010/main" val="25279973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45943"/>
            <a:ext cx="7772400" cy="1143000"/>
          </a:xfrm>
          <a:extLst/>
        </p:spPr>
        <p:txBody>
          <a:bodyPr>
            <a:normAutofit fontScale="90000"/>
          </a:bodyPr>
          <a:lstStyle/>
          <a:p>
            <a:pPr algn="r">
              <a:defRPr/>
            </a:pPr>
            <a:r>
              <a:rPr lang="fa-IR" sz="4000" kern="10" dirty="0">
                <a:ln w="9525">
                  <a:solidFill>
                    <a:schemeClr val="tx2"/>
                  </a:solidFill>
                  <a:round/>
                  <a:headEnd/>
                  <a:tailEnd/>
                </a:ln>
                <a:cs typeface="B Titr" panose="00000700000000000000" pitchFamily="2" charset="-78"/>
              </a:rPr>
              <a:t> </a:t>
            </a:r>
            <a:r>
              <a:rPr lang="fa-IR" sz="4000" kern="10" dirty="0">
                <a:ln w="9525">
                  <a:solidFill>
                    <a:schemeClr val="tx2"/>
                  </a:solidFill>
                  <a:round/>
                  <a:headEnd/>
                  <a:tailEnd/>
                </a:ln>
              </a:rPr>
              <a:t>تابع احتمال</a:t>
            </a:r>
            <a:r>
              <a:rPr lang="en-US" sz="4000" kern="10" dirty="0">
                <a:ln w="9525">
                  <a:solidFill>
                    <a:schemeClr val="tx2"/>
                  </a:solidFill>
                  <a:round/>
                  <a:headEnd/>
                  <a:tailEnd/>
                </a:ln>
                <a:cs typeface="B Titr" panose="00000700000000000000" pitchFamily="2" charset="-78"/>
              </a:rPr>
              <a:t/>
            </a:r>
            <a:br>
              <a:rPr lang="en-US" sz="4000" kern="10" dirty="0">
                <a:ln w="9525">
                  <a:solidFill>
                    <a:schemeClr val="tx2"/>
                  </a:solidFill>
                  <a:round/>
                  <a:headEnd/>
                  <a:tailEnd/>
                </a:ln>
                <a:cs typeface="B Titr" panose="00000700000000000000" pitchFamily="2" charset="-78"/>
              </a:rPr>
            </a:br>
            <a:endParaRPr lang="en-US" sz="4000" dirty="0"/>
          </a:p>
        </p:txBody>
      </p:sp>
      <p:sp>
        <p:nvSpPr>
          <p:cNvPr id="4" name="Text Box 3"/>
          <p:cNvSpPr txBox="1">
            <a:spLocks noChangeArrowheads="1"/>
          </p:cNvSpPr>
          <p:nvPr/>
        </p:nvSpPr>
        <p:spPr bwMode="auto">
          <a:xfrm>
            <a:off x="1641476" y="1816101"/>
            <a:ext cx="85693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spcBef>
                <a:spcPct val="50000"/>
              </a:spcBef>
              <a:defRPr/>
            </a:pPr>
            <a:r>
              <a:rPr lang="fa-IR" altLang="en-US" dirty="0">
                <a:cs typeface="+mj-cs"/>
              </a:rPr>
              <a:t>تابعي را كه به هر پيشامد عددي در بازه (1،0) نسبت دهد و در سه اصل زير صدق كند تابع احتمال گويند .</a:t>
            </a:r>
          </a:p>
          <a:p>
            <a:pPr algn="r" rtl="1">
              <a:spcBef>
                <a:spcPct val="50000"/>
              </a:spcBef>
              <a:defRPr/>
            </a:pPr>
            <a:r>
              <a:rPr lang="fa-IR" altLang="en-US" dirty="0">
                <a:cs typeface="+mj-cs"/>
              </a:rPr>
              <a:t>ا</a:t>
            </a:r>
            <a:r>
              <a:rPr lang="fa-IR" altLang="en-US" b="1" u="sng" dirty="0">
                <a:solidFill>
                  <a:schemeClr val="tx2"/>
                </a:solidFill>
                <a:cs typeface="+mj-cs"/>
              </a:rPr>
              <a:t>صل اول:</a:t>
            </a:r>
            <a:r>
              <a:rPr lang="fa-IR" altLang="en-US" dirty="0">
                <a:cs typeface="+mj-cs"/>
              </a:rPr>
              <a:t> احتمال هر پيشامد بزرگتر يا مساوي صفر است.</a:t>
            </a:r>
          </a:p>
          <a:p>
            <a:pPr algn="r" rtl="1">
              <a:spcBef>
                <a:spcPct val="50000"/>
              </a:spcBef>
              <a:defRPr/>
            </a:pPr>
            <a:r>
              <a:rPr lang="fa-IR" altLang="en-US" b="1" u="sng" dirty="0">
                <a:solidFill>
                  <a:schemeClr val="tx2"/>
                </a:solidFill>
                <a:cs typeface="+mj-cs"/>
              </a:rPr>
              <a:t>اصل دوم:</a:t>
            </a:r>
            <a:r>
              <a:rPr lang="fa-IR" altLang="en-US" dirty="0">
                <a:cs typeface="+mj-cs"/>
              </a:rPr>
              <a:t> احتمال فضاي نمونه </a:t>
            </a:r>
            <a:r>
              <a:rPr lang="en-US" altLang="en-US" dirty="0">
                <a:cs typeface="+mj-cs"/>
              </a:rPr>
              <a:t>S</a:t>
            </a:r>
            <a:r>
              <a:rPr lang="fa-IR" altLang="en-US" dirty="0">
                <a:cs typeface="+mj-cs"/>
              </a:rPr>
              <a:t> برابر با 1 مي باشد.</a:t>
            </a:r>
          </a:p>
          <a:p>
            <a:pPr algn="r" rtl="1">
              <a:spcBef>
                <a:spcPct val="50000"/>
              </a:spcBef>
              <a:defRPr/>
            </a:pPr>
            <a:r>
              <a:rPr lang="fa-IR" altLang="en-US" b="1" u="sng" dirty="0">
                <a:solidFill>
                  <a:schemeClr val="tx2"/>
                </a:solidFill>
                <a:cs typeface="+mj-cs"/>
              </a:rPr>
              <a:t>اصل سوم:</a:t>
            </a:r>
            <a:r>
              <a:rPr lang="fa-IR" altLang="en-US" dirty="0">
                <a:cs typeface="+mj-cs"/>
              </a:rPr>
              <a:t> </a:t>
            </a:r>
            <a:endParaRPr lang="en-US" altLang="en-US" dirty="0">
              <a:cs typeface="+mj-cs"/>
            </a:endParaRPr>
          </a:p>
        </p:txBody>
      </p:sp>
      <p:graphicFrame>
        <p:nvGraphicFramePr>
          <p:cNvPr id="37892" name="Object 5"/>
          <p:cNvGraphicFramePr>
            <a:graphicFrameLocks noChangeAspect="1"/>
          </p:cNvGraphicFramePr>
          <p:nvPr/>
        </p:nvGraphicFramePr>
        <p:xfrm>
          <a:off x="2633663" y="3609976"/>
          <a:ext cx="3097212" cy="434975"/>
        </p:xfrm>
        <a:graphic>
          <a:graphicData uri="http://schemas.openxmlformats.org/presentationml/2006/ole">
            <mc:AlternateContent xmlns:mc="http://schemas.openxmlformats.org/markup-compatibility/2006">
              <mc:Choice xmlns:v="urn:schemas-microsoft-com:vml" Requires="v">
                <p:oleObj spid="_x0000_s13314" name="Equation" r:id="rId3" imgW="1422400" imgH="203200" progId="Equation.3">
                  <p:embed/>
                </p:oleObj>
              </mc:Choice>
              <mc:Fallback>
                <p:oleObj name="Equation" r:id="rId3" imgW="1422400" imgH="203200" progId="Equation.3">
                  <p:embed/>
                  <p:pic>
                    <p:nvPicPr>
                      <p:cNvPr id="37892"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3663" y="3609976"/>
                        <a:ext cx="3097212"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893" name="Object 8"/>
          <p:cNvGraphicFramePr>
            <a:graphicFrameLocks noChangeAspect="1"/>
          </p:cNvGraphicFramePr>
          <p:nvPr/>
        </p:nvGraphicFramePr>
        <p:xfrm>
          <a:off x="2633664" y="4348163"/>
          <a:ext cx="1152525" cy="487362"/>
        </p:xfrm>
        <a:graphic>
          <a:graphicData uri="http://schemas.openxmlformats.org/presentationml/2006/ole">
            <mc:AlternateContent xmlns:mc="http://schemas.openxmlformats.org/markup-compatibility/2006">
              <mc:Choice xmlns:v="urn:schemas-microsoft-com:vml" Requires="v">
                <p:oleObj spid="_x0000_s13315" name="Equation" r:id="rId5" imgW="469696" imgH="203112" progId="Equation.3">
                  <p:embed/>
                </p:oleObj>
              </mc:Choice>
              <mc:Fallback>
                <p:oleObj name="Equation" r:id="rId5" imgW="469696" imgH="203112" progId="Equation.3">
                  <p:embed/>
                  <p:pic>
                    <p:nvPicPr>
                      <p:cNvPr id="37893"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33664" y="4348163"/>
                        <a:ext cx="1152525"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894" name="Object 12"/>
          <p:cNvGraphicFramePr>
            <a:graphicFrameLocks noChangeAspect="1"/>
          </p:cNvGraphicFramePr>
          <p:nvPr/>
        </p:nvGraphicFramePr>
        <p:xfrm>
          <a:off x="2740026" y="4852988"/>
          <a:ext cx="6372225" cy="938212"/>
        </p:xfrm>
        <a:graphic>
          <a:graphicData uri="http://schemas.openxmlformats.org/presentationml/2006/ole">
            <mc:AlternateContent xmlns:mc="http://schemas.openxmlformats.org/markup-compatibility/2006">
              <mc:Choice xmlns:v="urn:schemas-microsoft-com:vml" Requires="v">
                <p:oleObj spid="_x0000_s13316" name="Equation" r:id="rId7" imgW="2971800" imgH="431800" progId="Equation.3">
                  <p:embed/>
                </p:oleObj>
              </mc:Choice>
              <mc:Fallback>
                <p:oleObj name="Equation" r:id="rId7" imgW="2971800" imgH="431800" progId="Equation.3">
                  <p:embed/>
                  <p:pic>
                    <p:nvPicPr>
                      <p:cNvPr id="37894"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40026" y="4852988"/>
                        <a:ext cx="6372225"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598264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914" y="620873"/>
            <a:ext cx="7772400" cy="1143000"/>
          </a:xfrm>
          <a:extLst/>
        </p:spPr>
        <p:txBody>
          <a:bodyPr>
            <a:normAutofit fontScale="90000"/>
          </a:bodyPr>
          <a:lstStyle/>
          <a:p>
            <a:pPr algn="r">
              <a:defRPr/>
            </a:pPr>
            <a:r>
              <a:rPr lang="fa-IR" sz="4000" kern="10" dirty="0">
                <a:ln w="9525">
                  <a:solidFill>
                    <a:schemeClr val="tx2"/>
                  </a:solidFill>
                  <a:round/>
                  <a:headEnd/>
                  <a:tailEnd/>
                </a:ln>
              </a:rPr>
              <a:t>قوانین احتمال</a:t>
            </a:r>
            <a:r>
              <a:rPr lang="en-US" sz="4000" kern="10" dirty="0">
                <a:ln w="9525">
                  <a:solidFill>
                    <a:schemeClr val="tx2"/>
                  </a:solidFill>
                  <a:round/>
                  <a:headEnd/>
                  <a:tailEnd/>
                </a:ln>
                <a:cs typeface="B Titr" panose="00000700000000000000" pitchFamily="2" charset="-78"/>
              </a:rPr>
              <a:t/>
            </a:r>
            <a:br>
              <a:rPr lang="en-US" sz="4000" kern="10" dirty="0">
                <a:ln w="9525">
                  <a:solidFill>
                    <a:schemeClr val="tx2"/>
                  </a:solidFill>
                  <a:round/>
                  <a:headEnd/>
                  <a:tailEnd/>
                </a:ln>
                <a:cs typeface="B Titr" panose="00000700000000000000" pitchFamily="2" charset="-78"/>
              </a:rPr>
            </a:br>
            <a:endParaRPr lang="en-US" sz="4000" dirty="0"/>
          </a:p>
        </p:txBody>
      </p:sp>
      <p:sp>
        <p:nvSpPr>
          <p:cNvPr id="38915" name="Text Box 3"/>
          <p:cNvSpPr txBox="1">
            <a:spLocks noChangeArrowheads="1"/>
          </p:cNvSpPr>
          <p:nvPr/>
        </p:nvSpPr>
        <p:spPr bwMode="auto">
          <a:xfrm>
            <a:off x="2495550" y="1768476"/>
            <a:ext cx="82804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50000"/>
              </a:spcBef>
              <a:buClrTx/>
              <a:buSzTx/>
              <a:buFontTx/>
              <a:buNone/>
            </a:pPr>
            <a:r>
              <a:rPr lang="fa-IR" altLang="en-US" sz="1800" b="1">
                <a:solidFill>
                  <a:schemeClr val="tx2"/>
                </a:solidFill>
                <a:cs typeface="B Nazanin" panose="00000400000000000000" pitchFamily="2" charset="-78"/>
              </a:rPr>
              <a:t>قضيه</a:t>
            </a:r>
            <a:r>
              <a:rPr lang="en-US" altLang="en-US" sz="1800" b="1">
                <a:solidFill>
                  <a:schemeClr val="tx2"/>
                </a:solidFill>
                <a:cs typeface="B Nazanin" panose="00000400000000000000" pitchFamily="2" charset="-78"/>
              </a:rPr>
              <a:t> </a:t>
            </a:r>
            <a:r>
              <a:rPr lang="fa-IR" altLang="en-US" sz="1800" b="1">
                <a:solidFill>
                  <a:schemeClr val="tx2"/>
                </a:solidFill>
                <a:cs typeface="B Nazanin" panose="00000400000000000000" pitchFamily="2" charset="-78"/>
              </a:rPr>
              <a:t>9-1</a:t>
            </a:r>
            <a:r>
              <a:rPr lang="fa-IR" altLang="en-US" sz="1800" b="1">
                <a:cs typeface="B Nazanin" panose="00000400000000000000" pitchFamily="2" charset="-78"/>
              </a:rPr>
              <a:t>  </a:t>
            </a:r>
            <a:r>
              <a:rPr lang="fa-IR" altLang="en-US" sz="1800">
                <a:cs typeface="B Nazanin" panose="00000400000000000000" pitchFamily="2" charset="-78"/>
              </a:rPr>
              <a:t>اگر </a:t>
            </a:r>
            <a:r>
              <a:rPr lang="en-US" altLang="en-US" sz="1800">
                <a:cs typeface="B Nazanin" panose="00000400000000000000" pitchFamily="2" charset="-78"/>
                <a:sym typeface="Symbol" panose="05050102010706020507" pitchFamily="18" charset="2"/>
              </a:rPr>
              <a:t></a:t>
            </a:r>
            <a:r>
              <a:rPr lang="fa-IR" altLang="en-US" sz="1800">
                <a:cs typeface="B Nazanin" panose="00000400000000000000" pitchFamily="2" charset="-78"/>
              </a:rPr>
              <a:t> مجموعه تهي باشد آنگاه </a:t>
            </a:r>
            <a:r>
              <a:rPr lang="en-US" altLang="en-US" sz="1800">
                <a:cs typeface="B Nazanin" panose="00000400000000000000" pitchFamily="2" charset="-78"/>
              </a:rPr>
              <a:t>=0</a:t>
            </a:r>
            <a:r>
              <a:rPr lang="fa-IR" altLang="en-US" sz="1800">
                <a:cs typeface="B Nazanin" panose="00000400000000000000" pitchFamily="2" charset="-78"/>
              </a:rPr>
              <a:t>()</a:t>
            </a:r>
            <a:r>
              <a:rPr lang="en-US" altLang="en-US" sz="1800">
                <a:cs typeface="B Nazanin" panose="00000400000000000000" pitchFamily="2" charset="-78"/>
              </a:rPr>
              <a:t>P</a:t>
            </a:r>
            <a:r>
              <a:rPr lang="fa-IR" altLang="en-US" sz="1800">
                <a:cs typeface="B Nazanin" panose="00000400000000000000" pitchFamily="2" charset="-78"/>
              </a:rPr>
              <a:t>  </a:t>
            </a:r>
            <a:endParaRPr lang="en-US" altLang="en-US" sz="1800">
              <a:cs typeface="B Nazanin" panose="00000400000000000000" pitchFamily="2" charset="-78"/>
            </a:endParaRPr>
          </a:p>
          <a:p>
            <a:pPr>
              <a:spcBef>
                <a:spcPct val="50000"/>
              </a:spcBef>
              <a:buClrTx/>
              <a:buSzTx/>
              <a:buFontTx/>
              <a:buNone/>
            </a:pPr>
            <a:r>
              <a:rPr lang="fa-IR" altLang="en-US" sz="1800">
                <a:cs typeface="B Nazanin" panose="00000400000000000000" pitchFamily="2" charset="-78"/>
              </a:rPr>
              <a:t>برهان: مي</a:t>
            </a:r>
            <a:r>
              <a:rPr lang="en-US" altLang="en-US" sz="1800">
                <a:cs typeface="B Nazanin" panose="00000400000000000000" pitchFamily="2" charset="-78"/>
              </a:rPr>
              <a:t> </a:t>
            </a:r>
            <a:r>
              <a:rPr lang="fa-IR" altLang="en-US" sz="1800">
                <a:cs typeface="B Nazanin" panose="00000400000000000000" pitchFamily="2" charset="-78"/>
              </a:rPr>
              <a:t>دانيم </a:t>
            </a:r>
            <a:r>
              <a:rPr lang="en-US" altLang="en-US" sz="1800">
                <a:cs typeface="B Nazanin" panose="00000400000000000000" pitchFamily="2" charset="-78"/>
                <a:sym typeface="Symbol" panose="05050102010706020507" pitchFamily="18" charset="2"/>
              </a:rPr>
              <a:t></a:t>
            </a:r>
            <a:r>
              <a:rPr lang="en-US" altLang="en-US" sz="1800">
                <a:cs typeface="B Nazanin" panose="00000400000000000000" pitchFamily="2" charset="-78"/>
              </a:rPr>
              <a:t> =S </a:t>
            </a:r>
            <a:r>
              <a:rPr lang="fa-IR" altLang="en-US" sz="1800">
                <a:cs typeface="B Nazanin" panose="00000400000000000000" pitchFamily="2" charset="-78"/>
              </a:rPr>
              <a:t> </a:t>
            </a:r>
            <a:r>
              <a:rPr lang="en-US" altLang="en-US" sz="1800">
                <a:cs typeface="B Nazanin" panose="00000400000000000000" pitchFamily="2" charset="-78"/>
              </a:rPr>
              <a:t>S</a:t>
            </a:r>
            <a:r>
              <a:rPr lang="fa-IR" altLang="en-US" sz="1800">
                <a:cs typeface="B Nazanin" panose="00000400000000000000" pitchFamily="2" charset="-78"/>
              </a:rPr>
              <a:t>و</a:t>
            </a:r>
            <a:r>
              <a:rPr lang="en-US" altLang="en-US" sz="1800">
                <a:cs typeface="B Nazanin" panose="00000400000000000000" pitchFamily="2" charset="-78"/>
              </a:rPr>
              <a:t>S</a:t>
            </a:r>
            <a:r>
              <a:rPr lang="fa-IR" altLang="en-US" sz="1800">
                <a:cs typeface="B Nazanin" panose="00000400000000000000" pitchFamily="2" charset="-78"/>
              </a:rPr>
              <a:t> و </a:t>
            </a:r>
            <a:r>
              <a:rPr lang="en-US" altLang="en-US" sz="1800">
                <a:cs typeface="B Nazanin" panose="00000400000000000000" pitchFamily="2" charset="-78"/>
                <a:sym typeface="Symbol" panose="05050102010706020507" pitchFamily="18" charset="2"/>
              </a:rPr>
              <a:t></a:t>
            </a:r>
            <a:r>
              <a:rPr lang="fa-IR" altLang="en-US" sz="1800">
                <a:cs typeface="B Nazanin" panose="00000400000000000000" pitchFamily="2" charset="-78"/>
              </a:rPr>
              <a:t> دو مجموعه مجزا هستند. يعني</a:t>
            </a:r>
            <a:r>
              <a:rPr lang="en-US" altLang="en-US" sz="1800">
                <a:cs typeface="B Nazanin" panose="00000400000000000000" pitchFamily="2" charset="-78"/>
              </a:rPr>
              <a:t>= </a:t>
            </a:r>
            <a:r>
              <a:rPr lang="en-US" altLang="en-US" sz="1800">
                <a:cs typeface="B Nazanin" panose="00000400000000000000" pitchFamily="2" charset="-78"/>
                <a:sym typeface="Symbol" panose="05050102010706020507" pitchFamily="18" charset="2"/>
              </a:rPr>
              <a:t></a:t>
            </a:r>
            <a:r>
              <a:rPr lang="fa-IR" altLang="en-US" sz="1800">
                <a:cs typeface="B Nazanin" panose="00000400000000000000" pitchFamily="2" charset="-78"/>
              </a:rPr>
              <a:t> </a:t>
            </a:r>
            <a:r>
              <a:rPr lang="en-US" altLang="en-US" sz="1800">
                <a:cs typeface="B Nazanin" panose="00000400000000000000" pitchFamily="2" charset="-78"/>
                <a:sym typeface="Symbol" panose="05050102010706020507" pitchFamily="18" charset="2"/>
              </a:rPr>
              <a:t></a:t>
            </a:r>
            <a:r>
              <a:rPr lang="fa-IR" altLang="en-US" sz="1800">
                <a:cs typeface="B Nazanin" panose="00000400000000000000" pitchFamily="2" charset="-78"/>
              </a:rPr>
              <a:t> </a:t>
            </a:r>
            <a:r>
              <a:rPr lang="en-US" altLang="en-US" sz="1800">
                <a:cs typeface="B Nazanin" panose="00000400000000000000" pitchFamily="2" charset="-78"/>
                <a:sym typeface="Symbol" panose="05050102010706020507" pitchFamily="18" charset="2"/>
              </a:rPr>
              <a:t></a:t>
            </a:r>
            <a:r>
              <a:rPr lang="fa-IR" altLang="en-US" sz="1800">
                <a:cs typeface="B Nazanin" panose="00000400000000000000" pitchFamily="2" charset="-78"/>
              </a:rPr>
              <a:t> </a:t>
            </a:r>
            <a:r>
              <a:rPr lang="en-US" altLang="en-US" sz="1800">
                <a:cs typeface="B Nazanin" panose="00000400000000000000" pitchFamily="2" charset="-78"/>
              </a:rPr>
              <a:t>S</a:t>
            </a:r>
            <a:r>
              <a:rPr lang="fa-IR" altLang="en-US" sz="1800">
                <a:cs typeface="B Nazanin" panose="00000400000000000000" pitchFamily="2" charset="-78"/>
              </a:rPr>
              <a:t>طبق اصل دوم و سوم.</a:t>
            </a:r>
            <a:endParaRPr lang="en-US" altLang="en-US" sz="1800">
              <a:cs typeface="B Nazanin" panose="00000400000000000000" pitchFamily="2" charset="-78"/>
            </a:endParaRPr>
          </a:p>
          <a:p>
            <a:pPr>
              <a:spcBef>
                <a:spcPct val="50000"/>
              </a:spcBef>
              <a:buClrTx/>
              <a:buSzTx/>
              <a:buFontTx/>
              <a:buNone/>
            </a:pPr>
            <a:endParaRPr lang="en-US" altLang="en-US" sz="1800">
              <a:cs typeface="B Nazanin" panose="00000400000000000000" pitchFamily="2" charset="-78"/>
            </a:endParaRPr>
          </a:p>
          <a:p>
            <a:pPr>
              <a:spcBef>
                <a:spcPct val="50000"/>
              </a:spcBef>
              <a:buClrTx/>
              <a:buSzTx/>
              <a:buFontTx/>
              <a:buNone/>
            </a:pPr>
            <a:endParaRPr lang="en-US" altLang="en-US" sz="1800">
              <a:cs typeface="B Nazanin" panose="00000400000000000000" pitchFamily="2" charset="-78"/>
            </a:endParaRPr>
          </a:p>
          <a:p>
            <a:pPr>
              <a:spcBef>
                <a:spcPct val="50000"/>
              </a:spcBef>
              <a:buClrTx/>
              <a:buSzTx/>
              <a:buFontTx/>
              <a:buNone/>
            </a:pPr>
            <a:r>
              <a:rPr lang="fa-IR" altLang="en-US" sz="1800">
                <a:solidFill>
                  <a:schemeClr val="tx2"/>
                </a:solidFill>
                <a:cs typeface="B Nazanin" panose="00000400000000000000" pitchFamily="2" charset="-78"/>
              </a:rPr>
              <a:t>قضیه 9-2</a:t>
            </a:r>
            <a:r>
              <a:rPr lang="fa-IR" altLang="en-US" sz="1800">
                <a:cs typeface="B Nazanin" panose="00000400000000000000" pitchFamily="2" charset="-78"/>
              </a:rPr>
              <a:t> اگر </a:t>
            </a:r>
            <a:r>
              <a:rPr lang="en-US" altLang="en-US" sz="1800">
                <a:cs typeface="B Nazanin" panose="00000400000000000000" pitchFamily="2" charset="-78"/>
              </a:rPr>
              <a:t>A</a:t>
            </a:r>
            <a:r>
              <a:rPr lang="en-US" altLang="en-US" sz="1800" baseline="30000">
                <a:cs typeface="B Nazanin" panose="00000400000000000000" pitchFamily="2" charset="-78"/>
              </a:rPr>
              <a:t>C</a:t>
            </a:r>
            <a:r>
              <a:rPr lang="fa-IR" altLang="en-US" sz="1800">
                <a:cs typeface="B Nazanin" panose="00000400000000000000" pitchFamily="2" charset="-78"/>
              </a:rPr>
              <a:t> متمم پیشامد </a:t>
            </a:r>
            <a:r>
              <a:rPr lang="en-US" altLang="en-US" sz="1800">
                <a:cs typeface="B Nazanin" panose="00000400000000000000" pitchFamily="2" charset="-78"/>
              </a:rPr>
              <a:t>A</a:t>
            </a:r>
            <a:r>
              <a:rPr lang="fa-IR" altLang="en-US" sz="1800">
                <a:cs typeface="B Nazanin" panose="00000400000000000000" pitchFamily="2" charset="-78"/>
              </a:rPr>
              <a:t>باشد آنگاه </a:t>
            </a:r>
            <a:r>
              <a:rPr lang="en-US" altLang="en-US" sz="1800">
                <a:cs typeface="B Nazanin" panose="00000400000000000000" pitchFamily="2" charset="-78"/>
              </a:rPr>
              <a:t>P(A</a:t>
            </a:r>
            <a:r>
              <a:rPr lang="en-US" altLang="en-US" sz="1800" baseline="30000">
                <a:cs typeface="B Nazanin" panose="00000400000000000000" pitchFamily="2" charset="-78"/>
              </a:rPr>
              <a:t>C</a:t>
            </a:r>
            <a:r>
              <a:rPr lang="en-US" altLang="en-US" sz="1800">
                <a:cs typeface="B Nazanin" panose="00000400000000000000" pitchFamily="2" charset="-78"/>
              </a:rPr>
              <a:t>)=1-P(A)  </a:t>
            </a:r>
          </a:p>
          <a:p>
            <a:pPr>
              <a:spcBef>
                <a:spcPct val="50000"/>
              </a:spcBef>
              <a:buClrTx/>
              <a:buSzTx/>
              <a:buFontTx/>
              <a:buNone/>
            </a:pPr>
            <a:r>
              <a:rPr lang="fa-IR" altLang="en-US" sz="1800">
                <a:cs typeface="B Nazanin" panose="00000400000000000000" pitchFamily="2" charset="-78"/>
              </a:rPr>
              <a:t>برهان: می دانیم                      و                         پس: </a:t>
            </a:r>
          </a:p>
          <a:p>
            <a:pPr>
              <a:spcBef>
                <a:spcPct val="50000"/>
              </a:spcBef>
              <a:buClrTx/>
              <a:buSzTx/>
              <a:buFontTx/>
              <a:buNone/>
            </a:pPr>
            <a:endParaRPr lang="en-US" altLang="en-US" sz="1800">
              <a:cs typeface="B Nazanin" panose="00000400000000000000" pitchFamily="2" charset="-78"/>
            </a:endParaRPr>
          </a:p>
        </p:txBody>
      </p:sp>
      <p:graphicFrame>
        <p:nvGraphicFramePr>
          <p:cNvPr id="38916" name="Object 5"/>
          <p:cNvGraphicFramePr>
            <a:graphicFrameLocks noChangeAspect="1"/>
          </p:cNvGraphicFramePr>
          <p:nvPr/>
        </p:nvGraphicFramePr>
        <p:xfrm>
          <a:off x="2171700" y="2565401"/>
          <a:ext cx="4464050" cy="919163"/>
        </p:xfrm>
        <a:graphic>
          <a:graphicData uri="http://schemas.openxmlformats.org/presentationml/2006/ole">
            <mc:AlternateContent xmlns:mc="http://schemas.openxmlformats.org/markup-compatibility/2006">
              <mc:Choice xmlns:v="urn:schemas-microsoft-com:vml" Requires="v">
                <p:oleObj spid="_x0000_s14338" name="Equation" r:id="rId3" imgW="1993900" imgH="431800" progId="Equation.3">
                  <p:embed/>
                </p:oleObj>
              </mc:Choice>
              <mc:Fallback>
                <p:oleObj name="Equation" r:id="rId3" imgW="1993900" imgH="431800" progId="Equation.3">
                  <p:embed/>
                  <p:pic>
                    <p:nvPicPr>
                      <p:cNvPr id="3891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1700" y="2565401"/>
                        <a:ext cx="4464050"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17" name="Object 8"/>
          <p:cNvGraphicFramePr>
            <a:graphicFrameLocks noChangeAspect="1"/>
          </p:cNvGraphicFramePr>
          <p:nvPr/>
        </p:nvGraphicFramePr>
        <p:xfrm>
          <a:off x="8328026" y="3789364"/>
          <a:ext cx="1285875" cy="403225"/>
        </p:xfrm>
        <a:graphic>
          <a:graphicData uri="http://schemas.openxmlformats.org/presentationml/2006/ole">
            <mc:AlternateContent xmlns:mc="http://schemas.openxmlformats.org/markup-compatibility/2006">
              <mc:Choice xmlns:v="urn:schemas-microsoft-com:vml" Requires="v">
                <p:oleObj spid="_x0000_s14339" name="Equation" r:id="rId5" imgW="723586" imgH="228501" progId="Equation.3">
                  <p:embed/>
                </p:oleObj>
              </mc:Choice>
              <mc:Fallback>
                <p:oleObj name="Equation" r:id="rId5" imgW="723586" imgH="228501" progId="Equation.3">
                  <p:embed/>
                  <p:pic>
                    <p:nvPicPr>
                      <p:cNvPr id="38917"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28026" y="3789364"/>
                        <a:ext cx="128587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18" name="Object 11"/>
          <p:cNvGraphicFramePr>
            <a:graphicFrameLocks noChangeAspect="1"/>
          </p:cNvGraphicFramePr>
          <p:nvPr/>
        </p:nvGraphicFramePr>
        <p:xfrm>
          <a:off x="6869113" y="3797300"/>
          <a:ext cx="1458912" cy="395288"/>
        </p:xfrm>
        <a:graphic>
          <a:graphicData uri="http://schemas.openxmlformats.org/presentationml/2006/ole">
            <mc:AlternateContent xmlns:mc="http://schemas.openxmlformats.org/markup-compatibility/2006">
              <mc:Choice xmlns:v="urn:schemas-microsoft-com:vml" Requires="v">
                <p:oleObj spid="_x0000_s14340" name="Equation" r:id="rId7" imgW="723586" imgH="203112" progId="Equation.3">
                  <p:embed/>
                </p:oleObj>
              </mc:Choice>
              <mc:Fallback>
                <p:oleObj name="Equation" r:id="rId7" imgW="723586" imgH="203112" progId="Equation.3">
                  <p:embed/>
                  <p:pic>
                    <p:nvPicPr>
                      <p:cNvPr id="38918"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69113" y="3797300"/>
                        <a:ext cx="1458912"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919" name="Object 14"/>
          <p:cNvGraphicFramePr>
            <a:graphicFrameLocks noChangeAspect="1"/>
          </p:cNvGraphicFramePr>
          <p:nvPr/>
        </p:nvGraphicFramePr>
        <p:xfrm>
          <a:off x="2640014" y="4513263"/>
          <a:ext cx="6192837" cy="455612"/>
        </p:xfrm>
        <a:graphic>
          <a:graphicData uri="http://schemas.openxmlformats.org/presentationml/2006/ole">
            <mc:AlternateContent xmlns:mc="http://schemas.openxmlformats.org/markup-compatibility/2006">
              <mc:Choice xmlns:v="urn:schemas-microsoft-com:vml" Requires="v">
                <p:oleObj spid="_x0000_s14341" name="Equation" r:id="rId9" imgW="3746500" imgH="228600" progId="Equation.3">
                  <p:embed/>
                </p:oleObj>
              </mc:Choice>
              <mc:Fallback>
                <p:oleObj name="Equation" r:id="rId9" imgW="3746500" imgH="228600" progId="Equation.3">
                  <p:embed/>
                  <p:pic>
                    <p:nvPicPr>
                      <p:cNvPr id="38919"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40014" y="4513263"/>
                        <a:ext cx="6192837"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28370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700" y="532888"/>
            <a:ext cx="7772400" cy="1143000"/>
          </a:xfrm>
          <a:extLst/>
        </p:spPr>
        <p:txBody>
          <a:bodyPr>
            <a:normAutofit fontScale="90000"/>
          </a:bodyPr>
          <a:lstStyle/>
          <a:p>
            <a:pPr algn="r">
              <a:defRPr/>
            </a:pPr>
            <a:r>
              <a:rPr lang="fa-IR" sz="4000" kern="10" dirty="0">
                <a:ln w="9525">
                  <a:solidFill>
                    <a:schemeClr val="tx2"/>
                  </a:solidFill>
                  <a:round/>
                  <a:headEnd/>
                  <a:tailEnd/>
                </a:ln>
              </a:rPr>
              <a:t>احتمال شرطی</a:t>
            </a:r>
            <a:r>
              <a:rPr lang="en-US" sz="4000" kern="10" dirty="0">
                <a:ln w="9525">
                  <a:solidFill>
                    <a:schemeClr val="tx2"/>
                  </a:solidFill>
                  <a:round/>
                  <a:headEnd/>
                  <a:tailEnd/>
                </a:ln>
                <a:cs typeface="B Titr" panose="00000700000000000000" pitchFamily="2" charset="-78"/>
              </a:rPr>
              <a:t/>
            </a:r>
            <a:br>
              <a:rPr lang="en-US" sz="4000" kern="10" dirty="0">
                <a:ln w="9525">
                  <a:solidFill>
                    <a:schemeClr val="tx2"/>
                  </a:solidFill>
                  <a:round/>
                  <a:headEnd/>
                  <a:tailEnd/>
                </a:ln>
                <a:cs typeface="B Titr" panose="00000700000000000000" pitchFamily="2" charset="-78"/>
              </a:rPr>
            </a:br>
            <a:endParaRPr lang="en-US" sz="4000" dirty="0"/>
          </a:p>
        </p:txBody>
      </p:sp>
      <p:sp>
        <p:nvSpPr>
          <p:cNvPr id="39939" name="Text Box 8"/>
          <p:cNvSpPr txBox="1">
            <a:spLocks noChangeArrowheads="1"/>
          </p:cNvSpPr>
          <p:nvPr/>
        </p:nvSpPr>
        <p:spPr bwMode="auto">
          <a:xfrm>
            <a:off x="2279650" y="1916114"/>
            <a:ext cx="80645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50000"/>
              </a:spcBef>
              <a:buClrTx/>
              <a:buSzTx/>
              <a:buFontTx/>
              <a:buNone/>
            </a:pPr>
            <a:r>
              <a:rPr lang="fa-IR" altLang="en-US" sz="1800">
                <a:cs typeface="B Nazanin" panose="00000400000000000000" pitchFamily="2" charset="-78"/>
              </a:rPr>
              <a:t>احتمال شرطي پيشامد </a:t>
            </a:r>
            <a:r>
              <a:rPr lang="en-US" altLang="en-US" sz="1800">
                <a:cs typeface="B Nazanin" panose="00000400000000000000" pitchFamily="2" charset="-78"/>
              </a:rPr>
              <a:t>A</a:t>
            </a:r>
            <a:r>
              <a:rPr lang="fa-IR" altLang="en-US" sz="1800">
                <a:cs typeface="B Nazanin" panose="00000400000000000000" pitchFamily="2" charset="-78"/>
              </a:rPr>
              <a:t> به شرط وقوع پيشامد </a:t>
            </a:r>
            <a:r>
              <a:rPr lang="en-US" altLang="en-US" sz="1800">
                <a:cs typeface="B Nazanin" panose="00000400000000000000" pitchFamily="2" charset="-78"/>
              </a:rPr>
              <a:t>B</a:t>
            </a:r>
            <a:r>
              <a:rPr lang="fa-IR" altLang="en-US" sz="1800">
                <a:cs typeface="B Nazanin" panose="00000400000000000000" pitchFamily="2" charset="-78"/>
              </a:rPr>
              <a:t> به صورت زير تعريف مي‌شود</a:t>
            </a:r>
            <a:endParaRPr lang="en-US" altLang="en-US" sz="1800">
              <a:cs typeface="B Nazanin" panose="00000400000000000000" pitchFamily="2" charset="-78"/>
            </a:endParaRPr>
          </a:p>
          <a:p>
            <a:pPr>
              <a:spcBef>
                <a:spcPct val="50000"/>
              </a:spcBef>
              <a:buClrTx/>
              <a:buSzTx/>
              <a:buFontTx/>
              <a:buNone/>
            </a:pPr>
            <a:endParaRPr lang="en-US" altLang="en-US" sz="1800">
              <a:cs typeface="B Nazanin" panose="00000400000000000000" pitchFamily="2" charset="-78"/>
            </a:endParaRPr>
          </a:p>
          <a:p>
            <a:pPr>
              <a:spcBef>
                <a:spcPct val="50000"/>
              </a:spcBef>
              <a:buClrTx/>
              <a:buSzTx/>
              <a:buFontTx/>
              <a:buNone/>
            </a:pPr>
            <a:endParaRPr lang="en-US" altLang="en-US" sz="1800">
              <a:cs typeface="B Nazanin" panose="00000400000000000000" pitchFamily="2" charset="-78"/>
            </a:endParaRPr>
          </a:p>
          <a:p>
            <a:pPr>
              <a:spcBef>
                <a:spcPct val="50000"/>
              </a:spcBef>
              <a:buClrTx/>
              <a:buSzTx/>
              <a:buFontTx/>
              <a:buNone/>
            </a:pPr>
            <a:r>
              <a:rPr lang="fa-IR" altLang="en-US" sz="1800" b="1">
                <a:solidFill>
                  <a:schemeClr val="tx2"/>
                </a:solidFill>
                <a:cs typeface="B Nazanin" panose="00000400000000000000" pitchFamily="2" charset="-78"/>
              </a:rPr>
              <a:t>نکته10-1 </a:t>
            </a:r>
            <a:r>
              <a:rPr lang="fa-IR" altLang="en-US" sz="1800">
                <a:cs typeface="B Nazanin" panose="00000400000000000000" pitchFamily="2" charset="-78"/>
              </a:rPr>
              <a:t> اگر </a:t>
            </a:r>
            <a:r>
              <a:rPr lang="en-US" altLang="en-US" sz="1800">
                <a:cs typeface="B Nazanin" panose="00000400000000000000" pitchFamily="2" charset="-78"/>
              </a:rPr>
              <a:t>           </a:t>
            </a:r>
            <a:r>
              <a:rPr lang="fa-IR" altLang="en-US" sz="1800">
                <a:cs typeface="B Nazanin" panose="00000400000000000000" pitchFamily="2" charset="-78"/>
              </a:rPr>
              <a:t> از </a:t>
            </a:r>
            <a:r>
              <a:rPr lang="en-US" altLang="en-US" sz="1800">
                <a:cs typeface="B Nazanin" panose="00000400000000000000" pitchFamily="2" charset="-78"/>
              </a:rPr>
              <a:t>                             </a:t>
            </a:r>
            <a:r>
              <a:rPr lang="fa-IR" altLang="en-US" sz="1800">
                <a:cs typeface="B Nazanin" panose="00000400000000000000" pitchFamily="2" charset="-78"/>
              </a:rPr>
              <a:t> نتيجه مي شود كه:</a:t>
            </a:r>
            <a:r>
              <a:rPr lang="fa-IR" altLang="en-US" sz="1800">
                <a:cs typeface="B Zar" panose="00000400000000000000" pitchFamily="2" charset="-78"/>
              </a:rPr>
              <a:t> </a:t>
            </a:r>
            <a:r>
              <a:rPr lang="fa-IR" altLang="en-US" sz="1800">
                <a:cs typeface="B Nazanin" panose="00000400000000000000" pitchFamily="2" charset="-78"/>
              </a:rPr>
              <a:t> </a:t>
            </a:r>
            <a:endParaRPr lang="en-US" altLang="en-US" sz="1800">
              <a:cs typeface="B Nazanin" panose="00000400000000000000" pitchFamily="2" charset="-78"/>
            </a:endParaRPr>
          </a:p>
        </p:txBody>
      </p:sp>
      <p:graphicFrame>
        <p:nvGraphicFramePr>
          <p:cNvPr id="39940" name="Object 10"/>
          <p:cNvGraphicFramePr>
            <a:graphicFrameLocks noChangeAspect="1"/>
          </p:cNvGraphicFramePr>
          <p:nvPr/>
        </p:nvGraphicFramePr>
        <p:xfrm>
          <a:off x="2063751" y="2420938"/>
          <a:ext cx="4608513" cy="863600"/>
        </p:xfrm>
        <a:graphic>
          <a:graphicData uri="http://schemas.openxmlformats.org/presentationml/2006/ole">
            <mc:AlternateContent xmlns:mc="http://schemas.openxmlformats.org/markup-compatibility/2006">
              <mc:Choice xmlns:v="urn:schemas-microsoft-com:vml" Requires="v">
                <p:oleObj spid="_x0000_s15362" name="Equation" r:id="rId3" imgW="2806700" imgH="419100" progId="Equation.3">
                  <p:embed/>
                </p:oleObj>
              </mc:Choice>
              <mc:Fallback>
                <p:oleObj name="Equation" r:id="rId3" imgW="2806700" imgH="419100" progId="Equation.3">
                  <p:embed/>
                  <p:pic>
                    <p:nvPicPr>
                      <p:cNvPr id="3994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1" y="2420938"/>
                        <a:ext cx="460851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1" name="Object 13"/>
          <p:cNvGraphicFramePr>
            <a:graphicFrameLocks noChangeAspect="1"/>
          </p:cNvGraphicFramePr>
          <p:nvPr/>
        </p:nvGraphicFramePr>
        <p:xfrm>
          <a:off x="8362951" y="3346451"/>
          <a:ext cx="936625" cy="436563"/>
        </p:xfrm>
        <a:graphic>
          <a:graphicData uri="http://schemas.openxmlformats.org/presentationml/2006/ole">
            <mc:AlternateContent xmlns:mc="http://schemas.openxmlformats.org/markup-compatibility/2006">
              <mc:Choice xmlns:v="urn:schemas-microsoft-com:vml" Requires="v">
                <p:oleObj spid="_x0000_s15363" name="Equation" r:id="rId5" imgW="571252" imgH="215806" progId="Equation.3">
                  <p:embed/>
                </p:oleObj>
              </mc:Choice>
              <mc:Fallback>
                <p:oleObj name="Equation" r:id="rId5" imgW="571252" imgH="215806" progId="Equation.3">
                  <p:embed/>
                  <p:pic>
                    <p:nvPicPr>
                      <p:cNvPr id="39941"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62951" y="3346451"/>
                        <a:ext cx="9366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2" name="Object 16"/>
          <p:cNvGraphicFramePr>
            <a:graphicFrameLocks noChangeAspect="1"/>
          </p:cNvGraphicFramePr>
          <p:nvPr/>
        </p:nvGraphicFramePr>
        <p:xfrm>
          <a:off x="5880100" y="3346450"/>
          <a:ext cx="2376488" cy="838200"/>
        </p:xfrm>
        <a:graphic>
          <a:graphicData uri="http://schemas.openxmlformats.org/presentationml/2006/ole">
            <mc:AlternateContent xmlns:mc="http://schemas.openxmlformats.org/markup-compatibility/2006">
              <mc:Choice xmlns:v="urn:schemas-microsoft-com:vml" Requires="v">
                <p:oleObj spid="_x0000_s15364" name="Equation" r:id="rId7" imgW="1320227" imgH="418918" progId="Equation.3">
                  <p:embed/>
                </p:oleObj>
              </mc:Choice>
              <mc:Fallback>
                <p:oleObj name="Equation" r:id="rId7" imgW="1320227" imgH="418918" progId="Equation.3">
                  <p:embed/>
                  <p:pic>
                    <p:nvPicPr>
                      <p:cNvPr id="39942"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0100" y="3346450"/>
                        <a:ext cx="237648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3" name="Object 19"/>
          <p:cNvGraphicFramePr>
            <a:graphicFrameLocks noChangeAspect="1"/>
          </p:cNvGraphicFramePr>
          <p:nvPr/>
        </p:nvGraphicFramePr>
        <p:xfrm>
          <a:off x="2279650" y="4324350"/>
          <a:ext cx="7632700" cy="617538"/>
        </p:xfrm>
        <a:graphic>
          <a:graphicData uri="http://schemas.openxmlformats.org/presentationml/2006/ole">
            <mc:AlternateContent xmlns:mc="http://schemas.openxmlformats.org/markup-compatibility/2006">
              <mc:Choice xmlns:v="urn:schemas-microsoft-com:vml" Requires="v">
                <p:oleObj spid="_x0000_s15365" name="Equation" r:id="rId9" imgW="2349500" imgH="190500" progId="Equation.3">
                  <p:embed/>
                </p:oleObj>
              </mc:Choice>
              <mc:Fallback>
                <p:oleObj name="Equation" r:id="rId9" imgW="2349500" imgH="190500" progId="Equation.3">
                  <p:embed/>
                  <p:pic>
                    <p:nvPicPr>
                      <p:cNvPr id="39943"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79650" y="4324350"/>
                        <a:ext cx="7632700"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18110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algn="r"/>
            <a:r>
              <a:rPr lang="fa-IR" altLang="en-US" smtClean="0"/>
              <a:t>توزیع نرمال</a:t>
            </a:r>
            <a:endParaRPr lang="en-US" altLang="en-US" smtClean="0"/>
          </a:p>
        </p:txBody>
      </p:sp>
      <p:sp>
        <p:nvSpPr>
          <p:cNvPr id="40963" name="Content Placeholder 2"/>
          <p:cNvSpPr>
            <a:spLocks noGrp="1"/>
          </p:cNvSpPr>
          <p:nvPr>
            <p:ph idx="1"/>
          </p:nvPr>
        </p:nvSpPr>
        <p:spPr/>
        <p:txBody>
          <a:bodyPr/>
          <a:lstStyle/>
          <a:p>
            <a:pPr algn="r"/>
            <a:r>
              <a:rPr lang="fa-IR" altLang="en-US" smtClean="0"/>
              <a:t>به عبارت ساده‌تر توزیع داده‌ها به ما می‌گوید که پراکندگی و گستردگی داده‌هایی که جمع‌آوری کرده ایم چگونه است.</a:t>
            </a:r>
          </a:p>
          <a:p>
            <a:pPr algn="r"/>
            <a:r>
              <a:rPr lang="fa-IR" altLang="en-US" smtClean="0"/>
              <a:t>نام دیگر توزیع نرمال، «توزیع طبیعی» یا «تابع گاوسی» است</a:t>
            </a:r>
          </a:p>
          <a:p>
            <a:pPr algn="r"/>
            <a:endParaRPr lang="en-US" altLang="en-US" smtClean="0"/>
          </a:p>
        </p:txBody>
      </p:sp>
      <p:pic>
        <p:nvPicPr>
          <p:cNvPr id="4096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24339" y="3087689"/>
            <a:ext cx="3743325" cy="322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2182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algn="r"/>
            <a:r>
              <a:rPr lang="fa-IR" altLang="en-US" smtClean="0"/>
              <a:t>توزیع نرمال</a:t>
            </a:r>
            <a:endParaRPr lang="en-US" altLang="en-US" smtClean="0"/>
          </a:p>
        </p:txBody>
      </p:sp>
      <p:sp>
        <p:nvSpPr>
          <p:cNvPr id="41987" name="Content Placeholder 2"/>
          <p:cNvSpPr>
            <a:spLocks noGrp="1"/>
          </p:cNvSpPr>
          <p:nvPr>
            <p:ph idx="1"/>
          </p:nvPr>
        </p:nvSpPr>
        <p:spPr/>
        <p:txBody>
          <a:bodyPr/>
          <a:lstStyle/>
          <a:p>
            <a:pPr algn="r"/>
            <a:r>
              <a:rPr lang="fa-IR" altLang="en-US" smtClean="0"/>
              <a:t>اما موارد بسیاری وجود دارد که داده ها میل به جمع شدن در اطراف مقدار میانگین دارند. در چنین حالتی داده‌ها به سمت چپ یا راست تمایل ندارند، به این توزیع «توزیع نرمال» یا توزیع زنگوله‌ای‌ گفته می‌شود.</a:t>
            </a:r>
          </a:p>
          <a:p>
            <a:pPr algn="r"/>
            <a:endParaRPr lang="en-US" altLang="en-US" smtClean="0"/>
          </a:p>
        </p:txBody>
      </p:sp>
      <p:pic>
        <p:nvPicPr>
          <p:cNvPr id="4198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1451" y="3324226"/>
            <a:ext cx="6264275"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49596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algn="r"/>
            <a:r>
              <a:rPr lang="fa-IR" altLang="en-US" smtClean="0"/>
              <a:t>توزیع نرمال</a:t>
            </a:r>
            <a:endParaRPr lang="en-US" altLang="en-US" smtClean="0"/>
          </a:p>
        </p:txBody>
      </p:sp>
      <p:pic>
        <p:nvPicPr>
          <p:cNvPr id="43011"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711451" y="3641726"/>
            <a:ext cx="5591175" cy="2955925"/>
          </a:xfrm>
        </p:spPr>
      </p:pic>
      <p:sp>
        <p:nvSpPr>
          <p:cNvPr id="5" name="Rectangle 4"/>
          <p:cNvSpPr/>
          <p:nvPr/>
        </p:nvSpPr>
        <p:spPr>
          <a:xfrm>
            <a:off x="2208214" y="1651000"/>
            <a:ext cx="8002587" cy="2247900"/>
          </a:xfrm>
          <a:prstGeom prst="rect">
            <a:avLst/>
          </a:prstGeom>
        </p:spPr>
        <p:txBody>
          <a:bodyPr>
            <a:spAutoFit/>
          </a:bodyPr>
          <a:lstStyle/>
          <a:p>
            <a:pPr algn="r" rtl="1">
              <a:defRPr/>
            </a:pPr>
            <a:r>
              <a:rPr lang="fa-IR" sz="2800" dirty="0">
                <a:cs typeface="+mj-cs"/>
              </a:rPr>
              <a:t>توزیع نرمال دارای موارد زیر است:</a:t>
            </a:r>
          </a:p>
          <a:p>
            <a:pPr algn="r" rtl="1">
              <a:buFont typeface="Arial" panose="020B0604020202020204" pitchFamily="34" charset="0"/>
              <a:buChar char="•"/>
              <a:defRPr/>
            </a:pPr>
            <a:r>
              <a:rPr lang="fa-IR" sz="2800" dirty="0">
                <a:cs typeface="+mj-cs"/>
              </a:rPr>
              <a:t>میانگین = میانه = مد است.</a:t>
            </a:r>
          </a:p>
          <a:p>
            <a:pPr algn="r" rtl="1">
              <a:buFont typeface="Arial" panose="020B0604020202020204" pitchFamily="34" charset="0"/>
              <a:buChar char="•"/>
              <a:defRPr/>
            </a:pPr>
            <a:r>
              <a:rPr lang="fa-IR" sz="2800" dirty="0">
                <a:cs typeface="+mj-cs"/>
              </a:rPr>
              <a:t>خط تقارن در وسط قرار می‌گیرد.</a:t>
            </a:r>
          </a:p>
          <a:p>
            <a:pPr algn="r" rtl="1">
              <a:buFont typeface="Arial" panose="020B0604020202020204" pitchFamily="34" charset="0"/>
              <a:buChar char="•"/>
              <a:defRPr/>
            </a:pPr>
            <a:r>
              <a:rPr lang="fa-IR" sz="2800" dirty="0">
                <a:cs typeface="+mj-cs"/>
              </a:rPr>
              <a:t>%50 مقادیر، کوچکتر از میانگین و  %50 دیگر بزرگتر از میانگین هستند</a:t>
            </a:r>
          </a:p>
        </p:txBody>
      </p:sp>
    </p:spTree>
    <p:extLst>
      <p:ext uri="{BB962C8B-B14F-4D97-AF65-F5344CB8AC3E}">
        <p14:creationId xmlns:p14="http://schemas.microsoft.com/office/powerpoint/2010/main" val="10416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438400" y="277814"/>
            <a:ext cx="7772400" cy="1042987"/>
          </a:xfrm>
        </p:spPr>
        <p:txBody>
          <a:bodyPr/>
          <a:lstStyle/>
          <a:p>
            <a:pPr algn="ctr" eaLnBrk="1" hangingPunct="1"/>
            <a:r>
              <a:rPr lang="fa-IR" altLang="en-US" b="1" smtClean="0">
                <a:solidFill>
                  <a:srgbClr val="996600"/>
                </a:solidFill>
                <a:cs typeface="B Zar" panose="00000400000000000000" pitchFamily="2" charset="-78"/>
              </a:rPr>
              <a:t>دو بخش اساسی در مهندسی نرم افزار</a:t>
            </a:r>
            <a:r>
              <a:rPr lang="fa-IR" altLang="en-US" smtClean="0">
                <a:cs typeface="B Zar" panose="00000400000000000000" pitchFamily="2" charset="-78"/>
              </a:rPr>
              <a:t> </a:t>
            </a:r>
            <a:endParaRPr lang="en-US" altLang="en-US" smtClean="0">
              <a:cs typeface="B Zar" panose="00000400000000000000" pitchFamily="2" charset="-78"/>
            </a:endParaRPr>
          </a:p>
        </p:txBody>
      </p:sp>
      <p:sp>
        <p:nvSpPr>
          <p:cNvPr id="7171" name="Rectangle 3"/>
          <p:cNvSpPr>
            <a:spLocks noGrp="1" noChangeArrowheads="1"/>
          </p:cNvSpPr>
          <p:nvPr>
            <p:ph type="body" idx="1"/>
          </p:nvPr>
        </p:nvSpPr>
        <p:spPr>
          <a:xfrm>
            <a:off x="1981200" y="1905001"/>
            <a:ext cx="8229600" cy="4619625"/>
          </a:xfrm>
        </p:spPr>
        <p:txBody>
          <a:bodyPr/>
          <a:lstStyle/>
          <a:p>
            <a:pPr algn="r" rtl="1" eaLnBrk="1" hangingPunct="1"/>
            <a:r>
              <a:rPr lang="fa-IR" altLang="en-US" smtClean="0">
                <a:solidFill>
                  <a:schemeClr val="hlink"/>
                </a:solidFill>
                <a:cs typeface="B Zar" panose="00000400000000000000" pitchFamily="2" charset="-78"/>
              </a:rPr>
              <a:t>الف )</a:t>
            </a:r>
            <a:r>
              <a:rPr lang="fa-IR" altLang="en-US" smtClean="0">
                <a:cs typeface="B Zar" panose="00000400000000000000" pitchFamily="2" charset="-78"/>
              </a:rPr>
              <a:t> سیستم قدیمی وجود ندارد و می خواهد ایجاد شود </a:t>
            </a:r>
          </a:p>
          <a:p>
            <a:pPr algn="r" rtl="1" eaLnBrk="1" hangingPunct="1"/>
            <a:r>
              <a:rPr lang="fa-IR" altLang="en-US" smtClean="0">
                <a:solidFill>
                  <a:schemeClr val="hlink"/>
                </a:solidFill>
                <a:cs typeface="B Zar" panose="00000400000000000000" pitchFamily="2" charset="-78"/>
              </a:rPr>
              <a:t>ب )</a:t>
            </a:r>
            <a:r>
              <a:rPr lang="fa-IR" altLang="en-US" smtClean="0">
                <a:cs typeface="B Zar" panose="00000400000000000000" pitchFamily="2" charset="-78"/>
              </a:rPr>
              <a:t> سیستم موجود است و می خواهد </a:t>
            </a:r>
            <a:r>
              <a:rPr lang="en-US" altLang="en-US" sz="2000">
                <a:cs typeface="B Zar" panose="00000400000000000000" pitchFamily="2" charset="-78"/>
              </a:rPr>
              <a:t>Extend</a:t>
            </a:r>
            <a:r>
              <a:rPr lang="en-US" altLang="en-US" smtClean="0">
                <a:cs typeface="B Zar" panose="00000400000000000000" pitchFamily="2" charset="-78"/>
              </a:rPr>
              <a:t> </a:t>
            </a:r>
            <a:r>
              <a:rPr lang="fa-IR" altLang="en-US" smtClean="0">
                <a:cs typeface="B Zar" panose="00000400000000000000" pitchFamily="2" charset="-78"/>
              </a:rPr>
              <a:t>  یا  </a:t>
            </a:r>
            <a:r>
              <a:rPr lang="en-US" altLang="en-US" sz="2000">
                <a:cs typeface="B Zar" panose="00000400000000000000" pitchFamily="2" charset="-78"/>
              </a:rPr>
              <a:t>Reuse</a:t>
            </a:r>
            <a:r>
              <a:rPr lang="fa-IR" altLang="en-US" smtClean="0">
                <a:cs typeface="B Zar" panose="00000400000000000000" pitchFamily="2" charset="-78"/>
              </a:rPr>
              <a:t>  شود.</a:t>
            </a:r>
          </a:p>
          <a:p>
            <a:pPr algn="r" rtl="1" eaLnBrk="1" hangingPunct="1"/>
            <a:r>
              <a:rPr lang="fa-IR" altLang="en-US" smtClean="0">
                <a:cs typeface="B Zar" panose="00000400000000000000" pitchFamily="2" charset="-78"/>
              </a:rPr>
              <a:t> </a:t>
            </a:r>
            <a:r>
              <a:rPr lang="en-US" altLang="en-US" sz="2000">
                <a:cs typeface="B Zar" panose="00000400000000000000" pitchFamily="2" charset="-78"/>
              </a:rPr>
              <a:t>Reuse</a:t>
            </a:r>
            <a:r>
              <a:rPr lang="fa-IR" altLang="en-US" sz="2000">
                <a:cs typeface="B Zar" panose="00000400000000000000" pitchFamily="2" charset="-78"/>
              </a:rPr>
              <a:t>:</a:t>
            </a:r>
            <a:r>
              <a:rPr lang="fa-IR" altLang="en-US" smtClean="0">
                <a:cs typeface="B Zar" panose="00000400000000000000" pitchFamily="2" charset="-78"/>
              </a:rPr>
              <a:t> زمانی که بخواهیم سیستم را  به طور  کامل تعویض  کنیم  و</a:t>
            </a:r>
          </a:p>
          <a:p>
            <a:pPr algn="r" rtl="1" eaLnBrk="1" hangingPunct="1">
              <a:buFont typeface="Wingdings" panose="05000000000000000000" pitchFamily="2" charset="2"/>
              <a:buNone/>
            </a:pPr>
            <a:r>
              <a:rPr lang="fa-IR" altLang="en-US" smtClean="0">
                <a:cs typeface="B Zar" panose="00000400000000000000" pitchFamily="2" charset="-78"/>
              </a:rPr>
              <a:t>      سیستم قدیمی شده باشد ، عمل </a:t>
            </a:r>
            <a:r>
              <a:rPr lang="en-US" altLang="en-US" sz="2000">
                <a:cs typeface="B Zar" panose="00000400000000000000" pitchFamily="2" charset="-78"/>
              </a:rPr>
              <a:t>Reuse</a:t>
            </a:r>
            <a:r>
              <a:rPr lang="fa-IR" altLang="en-US" smtClean="0">
                <a:cs typeface="B Zar" panose="00000400000000000000" pitchFamily="2" charset="-78"/>
              </a:rPr>
              <a:t> صورت می دهیم .</a:t>
            </a:r>
          </a:p>
          <a:p>
            <a:pPr algn="r" rtl="1" eaLnBrk="1" hangingPunct="1">
              <a:buFont typeface="Wingdings" panose="05000000000000000000" pitchFamily="2" charset="2"/>
              <a:buNone/>
            </a:pPr>
            <a:endParaRPr lang="fa-IR" altLang="en-US" smtClean="0">
              <a:cs typeface="B Zar" panose="00000400000000000000" pitchFamily="2" charset="-78"/>
            </a:endParaRPr>
          </a:p>
          <a:p>
            <a:pPr algn="r" rtl="1" eaLnBrk="1" hangingPunct="1"/>
            <a:r>
              <a:rPr lang="fa-IR" altLang="en-US" b="1" smtClean="0">
                <a:solidFill>
                  <a:srgbClr val="FF3300"/>
                </a:solidFill>
                <a:cs typeface="B Zar" panose="00000400000000000000" pitchFamily="2" charset="-78"/>
              </a:rPr>
              <a:t>نکته !</a:t>
            </a:r>
            <a:r>
              <a:rPr lang="fa-IR" altLang="en-US" smtClean="0">
                <a:cs typeface="B Zar" panose="00000400000000000000" pitchFamily="2" charset="-78"/>
              </a:rPr>
              <a:t> هنگامی عمل </a:t>
            </a:r>
            <a:r>
              <a:rPr lang="en-US" altLang="en-US" sz="2000">
                <a:cs typeface="B Zar" panose="00000400000000000000" pitchFamily="2" charset="-78"/>
              </a:rPr>
              <a:t>Reuse</a:t>
            </a:r>
            <a:r>
              <a:rPr lang="en-US" altLang="en-US" smtClean="0">
                <a:cs typeface="B Zar" panose="00000400000000000000" pitchFamily="2" charset="-78"/>
              </a:rPr>
              <a:t> </a:t>
            </a:r>
            <a:r>
              <a:rPr lang="fa-IR" altLang="en-US" smtClean="0">
                <a:cs typeface="B Zar" panose="00000400000000000000" pitchFamily="2" charset="-78"/>
              </a:rPr>
              <a:t> انجام می شود که متناسب با سخت افزار</a:t>
            </a:r>
          </a:p>
          <a:p>
            <a:pPr algn="r" rtl="1" eaLnBrk="1" hangingPunct="1">
              <a:buFont typeface="Wingdings" panose="05000000000000000000" pitchFamily="2" charset="2"/>
              <a:buNone/>
            </a:pPr>
            <a:r>
              <a:rPr lang="fa-IR" altLang="en-US" smtClean="0">
                <a:cs typeface="B Zar" panose="00000400000000000000" pitchFamily="2" charset="-78"/>
              </a:rPr>
              <a:t> و نرم افزار های موجود  فعلی سیستم </a:t>
            </a:r>
            <a:r>
              <a:rPr lang="en-US" altLang="en-US" sz="2000">
                <a:cs typeface="B Zar" panose="00000400000000000000" pitchFamily="2" charset="-78"/>
              </a:rPr>
              <a:t>Reuse</a:t>
            </a:r>
            <a:r>
              <a:rPr lang="en-US" altLang="en-US" smtClean="0">
                <a:cs typeface="B Zar" panose="00000400000000000000" pitchFamily="2" charset="-78"/>
              </a:rPr>
              <a:t> </a:t>
            </a:r>
            <a:r>
              <a:rPr lang="fa-IR" altLang="en-US" smtClean="0">
                <a:cs typeface="B Zar" panose="00000400000000000000" pitchFamily="2" charset="-78"/>
              </a:rPr>
              <a:t> می شود .</a:t>
            </a:r>
            <a:endParaRPr lang="en-US" altLang="en-US" smtClean="0">
              <a:cs typeface="B Zar" panose="00000400000000000000" pitchFamily="2" charset="-78"/>
            </a:endParaRPr>
          </a:p>
        </p:txBody>
      </p:sp>
    </p:spTree>
    <p:extLst>
      <p:ext uri="{BB962C8B-B14F-4D97-AF65-F5344CB8AC3E}">
        <p14:creationId xmlns:p14="http://schemas.microsoft.com/office/powerpoint/2010/main" val="1689128640"/>
      </p:ext>
    </p:extLst>
  </p:cSld>
  <p:clrMapOvr>
    <a:masterClrMapping/>
  </p:clrMapOvr>
  <p:transition spd="slow" advClick="0" advTm="3000">
    <p:split orient="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algn="r"/>
            <a:r>
              <a:rPr lang="fa-IR" altLang="en-US" smtClean="0"/>
              <a:t>توزیع نرمال و انحراف معیار</a:t>
            </a:r>
            <a:endParaRPr lang="en-US" altLang="en-US" smtClean="0"/>
          </a:p>
        </p:txBody>
      </p:sp>
      <p:sp>
        <p:nvSpPr>
          <p:cNvPr id="44035" name="Content Placeholder 2"/>
          <p:cNvSpPr>
            <a:spLocks noGrp="1"/>
          </p:cNvSpPr>
          <p:nvPr>
            <p:ph idx="1"/>
          </p:nvPr>
        </p:nvSpPr>
        <p:spPr/>
        <p:txBody>
          <a:bodyPr/>
          <a:lstStyle/>
          <a:p>
            <a:pPr algn="r"/>
            <a:r>
              <a:rPr lang="fa-IR" altLang="en-US" smtClean="0"/>
              <a:t>انحراف معیار یا خطای استاندارد (</a:t>
            </a:r>
            <a:r>
              <a:rPr lang="en-US" altLang="en-US" smtClean="0"/>
              <a:t>Standard Deviation)، </a:t>
            </a:r>
            <a:r>
              <a:rPr lang="fa-IR" altLang="en-US" smtClean="0"/>
              <a:t>معیار پراکندگی اعداد است. هنگامی که انحراف معیار را اندازه‌گیری می کنیم، به طور معمول با موارد زیر مواجه می‌شویم:</a:t>
            </a:r>
          </a:p>
          <a:p>
            <a:pPr algn="r"/>
            <a:endParaRPr lang="en-US" altLang="en-US" smtClean="0"/>
          </a:p>
        </p:txBody>
      </p:sp>
      <p:pic>
        <p:nvPicPr>
          <p:cNvPr id="4403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1451" y="3571876"/>
            <a:ext cx="5591175" cy="258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45121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algn="r"/>
            <a:r>
              <a:rPr lang="fa-IR" altLang="en-US" smtClean="0"/>
              <a:t>توزیع نرمال و انحراف معیار</a:t>
            </a:r>
            <a:endParaRPr lang="en-US" altLang="en-US" smtClean="0"/>
          </a:p>
        </p:txBody>
      </p:sp>
      <p:pic>
        <p:nvPicPr>
          <p:cNvPr id="45059"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41575" y="1557338"/>
            <a:ext cx="4465638" cy="2247900"/>
          </a:xfrm>
        </p:spPr>
      </p:pic>
      <p:pic>
        <p:nvPicPr>
          <p:cNvPr id="45060"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48301" y="4149725"/>
            <a:ext cx="4386263" cy="221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2153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algn="r"/>
            <a:r>
              <a:rPr lang="fa-IR" altLang="en-US" smtClean="0"/>
              <a:t>توزیع نرمال و انحراف معیار</a:t>
            </a:r>
            <a:endParaRPr lang="en-US" altLang="en-US" smtClean="0"/>
          </a:p>
        </p:txBody>
      </p:sp>
      <p:sp>
        <p:nvSpPr>
          <p:cNvPr id="46083" name="Content Placeholder 2"/>
          <p:cNvSpPr>
            <a:spLocks noGrp="1"/>
          </p:cNvSpPr>
          <p:nvPr>
            <p:ph idx="1"/>
          </p:nvPr>
        </p:nvSpPr>
        <p:spPr/>
        <p:txBody>
          <a:bodyPr/>
          <a:lstStyle/>
          <a:p>
            <a:pPr algn="r"/>
            <a:r>
              <a:rPr lang="fa-IR" altLang="en-US" b="1" smtClean="0"/>
              <a:t>در تصویر اول می‌بینیم که 68%</a:t>
            </a:r>
            <a:r>
              <a:rPr lang="fa-IR" altLang="en-US" smtClean="0"/>
              <a:t> از مقدارها در محدوده </a:t>
            </a:r>
            <a:r>
              <a:rPr lang="fa-IR" altLang="en-US" b="1" smtClean="0"/>
              <a:t>یک انحراف معیار</a:t>
            </a:r>
            <a:r>
              <a:rPr lang="fa-IR" altLang="en-US" smtClean="0"/>
              <a:t> از میانگین هستند. در تصویر دوم، </a:t>
            </a:r>
            <a:r>
              <a:rPr lang="fa-IR" altLang="en-US" b="1" smtClean="0"/>
              <a:t>95%</a:t>
            </a:r>
            <a:r>
              <a:rPr lang="fa-IR" altLang="en-US" smtClean="0"/>
              <a:t> از مقدارها در محدوده </a:t>
            </a:r>
            <a:r>
              <a:rPr lang="fa-IR" altLang="en-US" b="1" smtClean="0"/>
              <a:t>دو برابر انحراف معیار</a:t>
            </a:r>
            <a:r>
              <a:rPr lang="fa-IR" altLang="en-US" smtClean="0"/>
              <a:t> از میانگین هستند. در تصویر سوم، </a:t>
            </a:r>
            <a:r>
              <a:rPr lang="fa-IR" altLang="en-US" b="1" smtClean="0"/>
              <a:t>99.7%</a:t>
            </a:r>
            <a:r>
              <a:rPr lang="fa-IR" altLang="en-US" smtClean="0"/>
              <a:t> از مقدارها در محدوده </a:t>
            </a:r>
            <a:r>
              <a:rPr lang="fa-IR" altLang="en-US" b="1" smtClean="0"/>
              <a:t>سه برابر انحراف معیار</a:t>
            </a:r>
            <a:r>
              <a:rPr lang="fa-IR" altLang="en-US" smtClean="0"/>
              <a:t> از میانگین هستند.</a:t>
            </a:r>
            <a:endParaRPr lang="en-US" altLang="en-US" smtClean="0"/>
          </a:p>
        </p:txBody>
      </p:sp>
    </p:spTree>
    <p:extLst>
      <p:ext uri="{BB962C8B-B14F-4D97-AF65-F5344CB8AC3E}">
        <p14:creationId xmlns:p14="http://schemas.microsoft.com/office/powerpoint/2010/main" val="3290678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fa-IR" altLang="en-US" b="1" smtClean="0">
                <a:solidFill>
                  <a:srgbClr val="996600"/>
                </a:solidFill>
                <a:cs typeface="B Zar" panose="00000400000000000000" pitchFamily="2" charset="-78"/>
              </a:rPr>
              <a:t>مراحل ایجاد یک نرم افزار</a:t>
            </a:r>
            <a:r>
              <a:rPr lang="fa-IR" altLang="en-US" smtClean="0">
                <a:cs typeface="B Zar" panose="00000400000000000000" pitchFamily="2" charset="-78"/>
              </a:rPr>
              <a:t> </a:t>
            </a:r>
            <a:endParaRPr lang="en-US" altLang="en-US" smtClean="0">
              <a:cs typeface="B Zar" panose="00000400000000000000" pitchFamily="2" charset="-78"/>
            </a:endParaRPr>
          </a:p>
        </p:txBody>
      </p:sp>
      <p:sp>
        <p:nvSpPr>
          <p:cNvPr id="8195" name="Rectangle 3"/>
          <p:cNvSpPr>
            <a:spLocks noGrp="1" noChangeArrowheads="1"/>
          </p:cNvSpPr>
          <p:nvPr>
            <p:ph type="body" idx="1"/>
          </p:nvPr>
        </p:nvSpPr>
        <p:spPr>
          <a:xfrm>
            <a:off x="2424113" y="1989139"/>
            <a:ext cx="7772400" cy="3629025"/>
          </a:xfrm>
        </p:spPr>
        <p:txBody>
          <a:bodyPr/>
          <a:lstStyle/>
          <a:p>
            <a:pPr marL="609600" indent="-609600" algn="r" rtl="1"/>
            <a:r>
              <a:rPr lang="fa-IR" altLang="en-US" b="1" smtClean="0">
                <a:solidFill>
                  <a:srgbClr val="CC9900"/>
                </a:solidFill>
                <a:cs typeface="B Zar" panose="00000400000000000000" pitchFamily="2" charset="-78"/>
              </a:rPr>
              <a:t>1- مهندسی نیاز ( تحلیل نیاز ها )</a:t>
            </a:r>
            <a:endParaRPr lang="fa-IR" altLang="en-US" smtClean="0">
              <a:solidFill>
                <a:srgbClr val="CC9900"/>
              </a:solidFill>
              <a:cs typeface="B Zar" panose="00000400000000000000" pitchFamily="2" charset="-78"/>
            </a:endParaRPr>
          </a:p>
          <a:p>
            <a:pPr marL="609600" indent="-609600" algn="r" rtl="1">
              <a:buNone/>
            </a:pPr>
            <a:r>
              <a:rPr lang="fa-IR" altLang="en-US" smtClean="0">
                <a:cs typeface="B Zar" panose="00000400000000000000" pitchFamily="2" charset="-78"/>
              </a:rPr>
              <a:t>      برای انجام تحلیل نیاز در یک سیستم نیاز  به یک</a:t>
            </a:r>
            <a:r>
              <a:rPr lang="en-US" altLang="en-US" sz="2000">
                <a:cs typeface="B Zar" panose="00000400000000000000" pitchFamily="2" charset="-78"/>
              </a:rPr>
              <a:t>Inter reuse  </a:t>
            </a:r>
            <a:r>
              <a:rPr lang="fa-IR" altLang="en-US" sz="2000">
                <a:cs typeface="B Zar" panose="00000400000000000000" pitchFamily="2" charset="-78"/>
              </a:rPr>
              <a:t>  </a:t>
            </a:r>
            <a:r>
              <a:rPr lang="fa-IR" altLang="en-US" smtClean="0">
                <a:cs typeface="B Zar" panose="00000400000000000000" pitchFamily="2" charset="-78"/>
              </a:rPr>
              <a:t>داریم.</a:t>
            </a:r>
          </a:p>
          <a:p>
            <a:pPr marL="990600" lvl="1" indent="-533400" algn="r" rtl="1">
              <a:buNone/>
            </a:pPr>
            <a:r>
              <a:rPr lang="fa-IR" altLang="en-US" smtClean="0">
                <a:solidFill>
                  <a:srgbClr val="CC9900"/>
                </a:solidFill>
                <a:cs typeface="B Zar" panose="00000400000000000000" pitchFamily="2" charset="-78"/>
              </a:rPr>
              <a:t>1-1 پرسش نامه</a:t>
            </a:r>
            <a:r>
              <a:rPr lang="fa-IR" altLang="en-US" smtClean="0">
                <a:cs typeface="B Zar" panose="00000400000000000000" pitchFamily="2" charset="-78"/>
              </a:rPr>
              <a:t>  </a:t>
            </a:r>
          </a:p>
          <a:p>
            <a:pPr marL="609600" indent="-609600" algn="r" rtl="1">
              <a:buNone/>
            </a:pPr>
            <a:r>
              <a:rPr lang="fa-IR" altLang="en-US" smtClean="0">
                <a:cs typeface="B Zar" panose="00000400000000000000" pitchFamily="2" charset="-78"/>
              </a:rPr>
              <a:t>           درپرسشنامه ابتدا به سراغ مدیرمی رویم(مصاحبه با مدیر )به ترتیب به سراغ کاربران وبعد آن اپراتورو. . . می رویم.</a:t>
            </a:r>
            <a:endParaRPr lang="en-US" altLang="en-US" smtClean="0">
              <a:cs typeface="B Zar" panose="00000400000000000000" pitchFamily="2" charset="-78"/>
            </a:endParaRPr>
          </a:p>
        </p:txBody>
      </p:sp>
    </p:spTree>
    <p:extLst>
      <p:ext uri="{BB962C8B-B14F-4D97-AF65-F5344CB8AC3E}">
        <p14:creationId xmlns:p14="http://schemas.microsoft.com/office/powerpoint/2010/main" val="657908742"/>
      </p:ext>
    </p:extLst>
  </p:cSld>
  <p:clrMapOvr>
    <a:masterClrMapping/>
  </p:clrMapOvr>
  <p:transition spd="slow" advClick="0" advTm="5000">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2279650" y="2060576"/>
            <a:ext cx="7772400" cy="3457575"/>
          </a:xfrm>
        </p:spPr>
        <p:txBody>
          <a:bodyPr/>
          <a:lstStyle/>
          <a:p>
            <a:pPr algn="r" rtl="1" eaLnBrk="1" hangingPunct="1"/>
            <a:r>
              <a:rPr lang="fa-IR" altLang="en-US" dirty="0" smtClean="0">
                <a:solidFill>
                  <a:schemeClr val="hlink"/>
                </a:solidFill>
                <a:cs typeface="B Zar" panose="00000400000000000000" pitchFamily="2" charset="-78"/>
              </a:rPr>
              <a:t>1-</a:t>
            </a:r>
            <a:r>
              <a:rPr lang="fa-IR" altLang="en-US" dirty="0" smtClean="0">
                <a:cs typeface="B Zar" panose="00000400000000000000" pitchFamily="2" charset="-78"/>
              </a:rPr>
              <a:t> </a:t>
            </a:r>
            <a:r>
              <a:rPr lang="en-US" altLang="en-US" sz="2000" dirty="0">
                <a:cs typeface="B Zar" panose="00000400000000000000" pitchFamily="2" charset="-78"/>
              </a:rPr>
              <a:t>DBA </a:t>
            </a:r>
            <a:r>
              <a:rPr lang="fa-IR" altLang="en-US" sz="2000" dirty="0">
                <a:cs typeface="B Zar" panose="00000400000000000000" pitchFamily="2" charset="-78"/>
              </a:rPr>
              <a:t> </a:t>
            </a:r>
            <a:r>
              <a:rPr lang="fa-IR" altLang="en-US" dirty="0" smtClean="0">
                <a:cs typeface="B Zar" panose="00000400000000000000" pitchFamily="2" charset="-78"/>
              </a:rPr>
              <a:t>             ( اپراتور بانک اطلاعاتی )</a:t>
            </a:r>
          </a:p>
          <a:p>
            <a:pPr algn="r" rtl="1" eaLnBrk="1" hangingPunct="1"/>
            <a:r>
              <a:rPr lang="fa-IR" altLang="en-US" dirty="0" smtClean="0">
                <a:solidFill>
                  <a:schemeClr val="hlink"/>
                </a:solidFill>
                <a:cs typeface="B Zar" panose="00000400000000000000" pitchFamily="2" charset="-78"/>
              </a:rPr>
              <a:t>2-</a:t>
            </a:r>
            <a:r>
              <a:rPr lang="fa-IR" altLang="en-US" dirty="0" smtClean="0">
                <a:cs typeface="B Zar" panose="00000400000000000000" pitchFamily="2" charset="-78"/>
              </a:rPr>
              <a:t> </a:t>
            </a:r>
            <a:r>
              <a:rPr lang="en-US" altLang="en-US" sz="2000" dirty="0">
                <a:cs typeface="B Zar" panose="00000400000000000000" pitchFamily="2" charset="-78"/>
              </a:rPr>
              <a:t>programmer </a:t>
            </a:r>
            <a:r>
              <a:rPr lang="fa-IR" altLang="en-US" sz="2000" dirty="0">
                <a:cs typeface="B Zar" panose="00000400000000000000" pitchFamily="2" charset="-78"/>
              </a:rPr>
              <a:t>  </a:t>
            </a:r>
            <a:r>
              <a:rPr lang="fa-IR" altLang="en-US" dirty="0" smtClean="0">
                <a:cs typeface="B Zar" panose="00000400000000000000" pitchFamily="2" charset="-78"/>
              </a:rPr>
              <a:t>      ( برنامه نویس )</a:t>
            </a:r>
          </a:p>
          <a:p>
            <a:pPr algn="r" rtl="1" eaLnBrk="1" hangingPunct="1"/>
            <a:r>
              <a:rPr lang="fa-IR" altLang="en-US" dirty="0" smtClean="0">
                <a:solidFill>
                  <a:schemeClr val="hlink"/>
                </a:solidFill>
                <a:cs typeface="B Zar" panose="00000400000000000000" pitchFamily="2" charset="-78"/>
              </a:rPr>
              <a:t>3-</a:t>
            </a:r>
            <a:r>
              <a:rPr lang="fa-IR" altLang="en-US" dirty="0" smtClean="0">
                <a:cs typeface="B Zar" panose="00000400000000000000" pitchFamily="2" charset="-78"/>
              </a:rPr>
              <a:t> </a:t>
            </a:r>
            <a:r>
              <a:rPr lang="en-US" altLang="en-US" sz="2000" dirty="0">
                <a:cs typeface="B Zar" panose="00000400000000000000" pitchFamily="2" charset="-78"/>
              </a:rPr>
              <a:t>user </a:t>
            </a:r>
            <a:r>
              <a:rPr lang="fa-IR" altLang="en-US" dirty="0" smtClean="0">
                <a:cs typeface="B Zar" panose="00000400000000000000" pitchFamily="2" charset="-78"/>
              </a:rPr>
              <a:t>                       ( کاربران )</a:t>
            </a:r>
          </a:p>
          <a:p>
            <a:pPr algn="r" rtl="1" eaLnBrk="1" hangingPunct="1"/>
            <a:r>
              <a:rPr lang="fa-IR" altLang="en-US" dirty="0" smtClean="0">
                <a:cs typeface="B Zar" panose="00000400000000000000" pitchFamily="2" charset="-78"/>
              </a:rPr>
              <a:t>شیوه طرح سؤالات مصاحبه براساس سؤالات تشریحی – تستی -کوتاه پاسخ –  پاسخ طولانی– سؤالات  </a:t>
            </a:r>
            <a:r>
              <a:rPr lang="en-US" altLang="en-US" sz="2000" dirty="0">
                <a:cs typeface="B Zar" panose="00000400000000000000" pitchFamily="2" charset="-78"/>
              </a:rPr>
              <a:t>open</a:t>
            </a:r>
            <a:r>
              <a:rPr lang="fa-IR" altLang="en-US" sz="2000" dirty="0">
                <a:cs typeface="B Zar" panose="00000400000000000000" pitchFamily="2" charset="-78"/>
              </a:rPr>
              <a:t> </a:t>
            </a:r>
            <a:r>
              <a:rPr lang="fa-IR" altLang="en-US" dirty="0" smtClean="0">
                <a:cs typeface="B Zar" panose="00000400000000000000" pitchFamily="2" charset="-78"/>
              </a:rPr>
              <a:t> ( هر نوع  سؤال )  و  سؤالات </a:t>
            </a:r>
            <a:r>
              <a:rPr lang="en-US" altLang="en-US" sz="2000" dirty="0">
                <a:cs typeface="B Zar" panose="00000400000000000000" pitchFamily="2" charset="-78"/>
              </a:rPr>
              <a:t>close</a:t>
            </a:r>
            <a:r>
              <a:rPr lang="en-US" altLang="en-US" dirty="0" smtClean="0">
                <a:cs typeface="B Zar" panose="00000400000000000000" pitchFamily="2" charset="-78"/>
              </a:rPr>
              <a:t> </a:t>
            </a:r>
            <a:r>
              <a:rPr lang="fa-IR" altLang="en-US" dirty="0" smtClean="0">
                <a:cs typeface="B Zar" panose="00000400000000000000" pitchFamily="2" charset="-78"/>
              </a:rPr>
              <a:t> ( سؤالات انتخابی ) می باشد .</a:t>
            </a:r>
            <a:endParaRPr lang="en-US" altLang="en-US" dirty="0" smtClean="0">
              <a:cs typeface="B Zar" panose="00000400000000000000" pitchFamily="2" charset="-78"/>
            </a:endParaRPr>
          </a:p>
        </p:txBody>
      </p:sp>
    </p:spTree>
    <p:extLst>
      <p:ext uri="{BB962C8B-B14F-4D97-AF65-F5344CB8AC3E}">
        <p14:creationId xmlns:p14="http://schemas.microsoft.com/office/powerpoint/2010/main" val="149931847"/>
      </p:ext>
    </p:extLst>
  </p:cSld>
  <p:clrMapOvr>
    <a:masterClrMapping/>
  </p:clrMapOvr>
  <p:transition spd="slow" advClick="0" advTm="5000">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2135188" y="692151"/>
            <a:ext cx="8229600" cy="4608513"/>
          </a:xfrm>
        </p:spPr>
        <p:txBody>
          <a:bodyPr/>
          <a:lstStyle/>
          <a:p>
            <a:pPr algn="r" rtl="1" eaLnBrk="1" hangingPunct="1">
              <a:lnSpc>
                <a:spcPct val="90000"/>
              </a:lnSpc>
            </a:pPr>
            <a:r>
              <a:rPr lang="fa-IR" altLang="en-US" b="1" dirty="0" smtClean="0">
                <a:solidFill>
                  <a:srgbClr val="CC9900"/>
                </a:solidFill>
                <a:cs typeface="B Zar" panose="00000400000000000000" pitchFamily="2" charset="-78"/>
              </a:rPr>
              <a:t>2- طراحی مدل</a:t>
            </a:r>
            <a:r>
              <a:rPr lang="fa-IR" altLang="en-US" b="1" dirty="0" smtClean="0">
                <a:cs typeface="B Zar" panose="00000400000000000000" pitchFamily="2" charset="-78"/>
              </a:rPr>
              <a:t> </a:t>
            </a:r>
          </a:p>
          <a:p>
            <a:pPr algn="r" rtl="1" eaLnBrk="1" hangingPunct="1">
              <a:lnSpc>
                <a:spcPct val="90000"/>
              </a:lnSpc>
            </a:pPr>
            <a:endParaRPr lang="fa-IR" altLang="en-US" dirty="0" smtClean="0">
              <a:cs typeface="B Zar" panose="00000400000000000000" pitchFamily="2" charset="-78"/>
            </a:endParaRPr>
          </a:p>
          <a:p>
            <a:pPr algn="r" rtl="1" eaLnBrk="1" hangingPunct="1">
              <a:lnSpc>
                <a:spcPct val="90000"/>
              </a:lnSpc>
              <a:buFont typeface="Wingdings" panose="05000000000000000000" pitchFamily="2" charset="2"/>
              <a:buNone/>
            </a:pPr>
            <a:endParaRPr lang="fa-IR" altLang="en-US" dirty="0" smtClean="0">
              <a:cs typeface="B Zar" panose="00000400000000000000" pitchFamily="2" charset="-78"/>
            </a:endParaRPr>
          </a:p>
          <a:p>
            <a:pPr algn="r" rtl="1" eaLnBrk="1" hangingPunct="1">
              <a:lnSpc>
                <a:spcPct val="90000"/>
              </a:lnSpc>
            </a:pPr>
            <a:r>
              <a:rPr lang="fa-IR" altLang="en-US" dirty="0" smtClean="0">
                <a:cs typeface="B Zar" panose="00000400000000000000" pitchFamily="2" charset="-78"/>
              </a:rPr>
              <a:t>ابتدا  به  صورت  </a:t>
            </a:r>
            <a:r>
              <a:rPr lang="en-US" altLang="en-US" dirty="0" smtClean="0">
                <a:cs typeface="B Zar" panose="00000400000000000000" pitchFamily="2" charset="-78"/>
              </a:rPr>
              <a:t>  </a:t>
            </a:r>
            <a:r>
              <a:rPr lang="en-US" altLang="en-US" sz="2000" dirty="0">
                <a:cs typeface="B Zar" panose="00000400000000000000" pitchFamily="2" charset="-78"/>
              </a:rPr>
              <a:t>Rational</a:t>
            </a:r>
            <a:r>
              <a:rPr lang="fa-IR" altLang="en-US" dirty="0" smtClean="0">
                <a:cs typeface="B Zar" panose="00000400000000000000" pitchFamily="2" charset="-78"/>
              </a:rPr>
              <a:t>( عقلی –   منطقی )  اتفاقاتی  که  در  سیستم   می افتد رامدل می کنیم.( تعیین </a:t>
            </a:r>
            <a:r>
              <a:rPr lang="en-US" altLang="en-US" dirty="0" smtClean="0">
                <a:cs typeface="B Zar" panose="00000400000000000000" pitchFamily="2" charset="-78"/>
              </a:rPr>
              <a:t> </a:t>
            </a:r>
            <a:r>
              <a:rPr lang="en-US" altLang="en-US" sz="2000" dirty="0">
                <a:cs typeface="B Zar" panose="00000400000000000000" pitchFamily="2" charset="-78"/>
              </a:rPr>
              <a:t>Actor</a:t>
            </a:r>
            <a:r>
              <a:rPr lang="en-US" altLang="en-US" dirty="0" smtClean="0">
                <a:cs typeface="B Zar" panose="00000400000000000000" pitchFamily="2" charset="-78"/>
              </a:rPr>
              <a:t> </a:t>
            </a:r>
            <a:r>
              <a:rPr lang="fa-IR" altLang="en-US" dirty="0" smtClean="0">
                <a:cs typeface="B Zar" panose="00000400000000000000" pitchFamily="2" charset="-78"/>
              </a:rPr>
              <a:t>ها ونحوه تعامل آنها با </a:t>
            </a:r>
            <a:r>
              <a:rPr lang="en-US" altLang="en-US" sz="2000" dirty="0">
                <a:cs typeface="B Zar" panose="00000400000000000000" pitchFamily="2" charset="-78"/>
              </a:rPr>
              <a:t>Use case</a:t>
            </a:r>
            <a:r>
              <a:rPr lang="en-US" altLang="en-US" dirty="0" smtClean="0">
                <a:cs typeface="B Zar" panose="00000400000000000000" pitchFamily="2" charset="-78"/>
              </a:rPr>
              <a:t> </a:t>
            </a:r>
            <a:r>
              <a:rPr lang="fa-IR" altLang="en-US" dirty="0" smtClean="0">
                <a:cs typeface="B Zar" panose="00000400000000000000" pitchFamily="2" charset="-78"/>
              </a:rPr>
              <a:t>انجام می گیرد) . </a:t>
            </a:r>
          </a:p>
          <a:p>
            <a:pPr algn="r" rtl="1" eaLnBrk="1" hangingPunct="1">
              <a:lnSpc>
                <a:spcPct val="90000"/>
              </a:lnSpc>
            </a:pPr>
            <a:r>
              <a:rPr lang="fa-IR" altLang="en-US" dirty="0" smtClean="0">
                <a:cs typeface="B Zar" panose="00000400000000000000" pitchFamily="2" charset="-78"/>
              </a:rPr>
              <a:t>سپس  ترسیم   نمودارهای   جریان داده  و  در  نهایت  تعیین   نمودارهای موجودیت و رابطه بین آنها. </a:t>
            </a:r>
            <a:endParaRPr lang="fa-IR" altLang="en-US" b="1" dirty="0" smtClean="0">
              <a:cs typeface="B Zar" panose="00000400000000000000" pitchFamily="2" charset="-78"/>
            </a:endParaRPr>
          </a:p>
          <a:p>
            <a:pPr algn="r" rtl="1" eaLnBrk="1" hangingPunct="1">
              <a:lnSpc>
                <a:spcPct val="90000"/>
              </a:lnSpc>
            </a:pPr>
            <a:r>
              <a:rPr lang="fa-IR" altLang="en-US" b="1" dirty="0" smtClean="0">
                <a:solidFill>
                  <a:srgbClr val="FF3300"/>
                </a:solidFill>
                <a:cs typeface="B Zar" panose="00000400000000000000" pitchFamily="2" charset="-78"/>
              </a:rPr>
              <a:t>نکته !</a:t>
            </a:r>
            <a:r>
              <a:rPr lang="fa-IR" altLang="en-US" dirty="0" smtClean="0">
                <a:cs typeface="B Zar" panose="00000400000000000000" pitchFamily="2" charset="-78"/>
              </a:rPr>
              <a:t> به محض اینکه موجودیت ها مشخص شوند و می توانیم  به  سراغ ترسیم نمودارهای </a:t>
            </a:r>
            <a:r>
              <a:rPr lang="en-US" altLang="en-US" sz="2000" dirty="0">
                <a:cs typeface="B Zar" panose="00000400000000000000" pitchFamily="2" charset="-78"/>
              </a:rPr>
              <a:t>FHD</a:t>
            </a:r>
            <a:r>
              <a:rPr lang="en-US" altLang="en-US" dirty="0" smtClean="0">
                <a:cs typeface="B Zar" panose="00000400000000000000" pitchFamily="2" charset="-78"/>
              </a:rPr>
              <a:t>  </a:t>
            </a:r>
            <a:r>
              <a:rPr lang="fa-IR" altLang="en-US" dirty="0" smtClean="0">
                <a:cs typeface="B Zar" panose="00000400000000000000" pitchFamily="2" charset="-78"/>
              </a:rPr>
              <a:t>  نمودار جریان کار (منو) می رویم .</a:t>
            </a:r>
            <a:endParaRPr lang="en-US" altLang="en-US" dirty="0" smtClean="0">
              <a:cs typeface="B Zar" panose="00000400000000000000" pitchFamily="2" charset="-78"/>
            </a:endParaRPr>
          </a:p>
        </p:txBody>
      </p:sp>
    </p:spTree>
    <p:extLst>
      <p:ext uri="{BB962C8B-B14F-4D97-AF65-F5344CB8AC3E}">
        <p14:creationId xmlns:p14="http://schemas.microsoft.com/office/powerpoint/2010/main" val="2689104862"/>
      </p:ext>
    </p:extLst>
  </p:cSld>
  <p:clrMapOvr>
    <a:masterClrMapping/>
  </p:clrMapOvr>
  <p:transition spd="slow" advClick="0" advTm="5000">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2208213" y="765175"/>
            <a:ext cx="7772400" cy="4114800"/>
          </a:xfrm>
        </p:spPr>
        <p:txBody>
          <a:bodyPr/>
          <a:lstStyle/>
          <a:p>
            <a:pPr algn="r" rtl="1" eaLnBrk="1" hangingPunct="1"/>
            <a:r>
              <a:rPr lang="fa-IR" altLang="en-US" b="1" dirty="0" smtClean="0">
                <a:solidFill>
                  <a:srgbClr val="CC9900"/>
                </a:solidFill>
                <a:cs typeface="B Zar" panose="00000400000000000000" pitchFamily="2" charset="-78"/>
              </a:rPr>
              <a:t>3- پیاده سازی</a:t>
            </a:r>
          </a:p>
          <a:p>
            <a:pPr algn="r" rtl="1" eaLnBrk="1" hangingPunct="1"/>
            <a:endParaRPr lang="fa-IR" altLang="en-US" b="1" dirty="0" smtClean="0">
              <a:solidFill>
                <a:srgbClr val="CC9900"/>
              </a:solidFill>
              <a:cs typeface="B Zar" panose="00000400000000000000" pitchFamily="2" charset="-78"/>
            </a:endParaRPr>
          </a:p>
          <a:p>
            <a:pPr algn="r" rtl="1" eaLnBrk="1" hangingPunct="1">
              <a:buFont typeface="Wingdings" panose="05000000000000000000" pitchFamily="2" charset="2"/>
              <a:buNone/>
            </a:pPr>
            <a:r>
              <a:rPr lang="fa-IR" altLang="en-US" b="1" dirty="0" smtClean="0">
                <a:cs typeface="B Zar" panose="00000400000000000000" pitchFamily="2" charset="-78"/>
              </a:rPr>
              <a:t> </a:t>
            </a:r>
            <a:endParaRPr lang="fa-IR" altLang="en-US" dirty="0" smtClean="0">
              <a:cs typeface="B Zar" panose="00000400000000000000" pitchFamily="2" charset="-78"/>
            </a:endParaRPr>
          </a:p>
          <a:p>
            <a:pPr algn="r" rtl="1" eaLnBrk="1" hangingPunct="1"/>
            <a:r>
              <a:rPr lang="fa-IR" altLang="en-US" dirty="0" smtClean="0">
                <a:cs typeface="B Zar" panose="00000400000000000000" pitchFamily="2" charset="-78"/>
              </a:rPr>
              <a:t>انتخاب یک زبان مناسب با توجه به نیاز های سیستم ( یک  زبان به روز) که  سیستم  حداقل   برای   یک    مدت  زمان  مناسب   قابل </a:t>
            </a:r>
            <a:r>
              <a:rPr lang="en-US" altLang="en-US" sz="2000" dirty="0">
                <a:cs typeface="B Zar" panose="00000400000000000000" pitchFamily="2" charset="-78"/>
              </a:rPr>
              <a:t>Extend </a:t>
            </a:r>
            <a:r>
              <a:rPr lang="fa-IR" altLang="en-US" sz="2000" dirty="0">
                <a:cs typeface="B Zar" panose="00000400000000000000" pitchFamily="2" charset="-78"/>
              </a:rPr>
              <a:t> </a:t>
            </a:r>
            <a:r>
              <a:rPr lang="fa-IR" altLang="en-US" dirty="0" smtClean="0">
                <a:cs typeface="B Zar" panose="00000400000000000000" pitchFamily="2" charset="-78"/>
              </a:rPr>
              <a:t>باشد .</a:t>
            </a:r>
            <a:endParaRPr lang="en-US" altLang="en-US" dirty="0" smtClean="0">
              <a:cs typeface="B Zar" panose="00000400000000000000" pitchFamily="2" charset="-78"/>
            </a:endParaRPr>
          </a:p>
        </p:txBody>
      </p:sp>
    </p:spTree>
    <p:extLst>
      <p:ext uri="{BB962C8B-B14F-4D97-AF65-F5344CB8AC3E}">
        <p14:creationId xmlns:p14="http://schemas.microsoft.com/office/powerpoint/2010/main" val="1074048214"/>
      </p:ext>
    </p:extLst>
  </p:cSld>
  <p:clrMapOvr>
    <a:masterClrMapping/>
  </p:clrMapOvr>
  <p:transition spd="slow" advClick="0" advTm="5000">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2135188" y="549276"/>
            <a:ext cx="8229600" cy="5616575"/>
          </a:xfrm>
        </p:spPr>
        <p:txBody>
          <a:bodyPr/>
          <a:lstStyle/>
          <a:p>
            <a:pPr algn="r" rtl="1" eaLnBrk="1" hangingPunct="1"/>
            <a:r>
              <a:rPr lang="fa-IR" altLang="en-US" b="1" dirty="0" smtClean="0">
                <a:solidFill>
                  <a:srgbClr val="CC9900"/>
                </a:solidFill>
                <a:cs typeface="B Zar" panose="00000400000000000000" pitchFamily="2" charset="-78"/>
              </a:rPr>
              <a:t>4- تست</a:t>
            </a:r>
            <a:r>
              <a:rPr lang="fa-IR" altLang="en-US" sz="2400" b="1" dirty="0">
                <a:cs typeface="B Zar" panose="00000400000000000000" pitchFamily="2" charset="-78"/>
              </a:rPr>
              <a:t> </a:t>
            </a:r>
          </a:p>
          <a:p>
            <a:pPr algn="r" rtl="1" eaLnBrk="1" hangingPunct="1"/>
            <a:endParaRPr lang="fa-IR" altLang="en-US" sz="2400" dirty="0">
              <a:cs typeface="B Zar" panose="00000400000000000000" pitchFamily="2" charset="-78"/>
            </a:endParaRPr>
          </a:p>
          <a:p>
            <a:pPr algn="r" rtl="1" eaLnBrk="1" hangingPunct="1">
              <a:buFont typeface="Wingdings" panose="05000000000000000000" pitchFamily="2" charset="2"/>
              <a:buNone/>
            </a:pPr>
            <a:endParaRPr lang="fa-IR" altLang="en-US" sz="2400" dirty="0">
              <a:cs typeface="B Zar" panose="00000400000000000000" pitchFamily="2" charset="-78"/>
            </a:endParaRPr>
          </a:p>
          <a:p>
            <a:pPr algn="r" rtl="1" eaLnBrk="1" hangingPunct="1"/>
            <a:r>
              <a:rPr lang="fa-IR" altLang="en-US" sz="2400" dirty="0">
                <a:cs typeface="B Zar" panose="00000400000000000000" pitchFamily="2" charset="-78"/>
              </a:rPr>
              <a:t>تست باید در تمام مراحل وجود داشته باشد ، همراه با حضور کاربر یا اپراتور .</a:t>
            </a:r>
          </a:p>
          <a:p>
            <a:pPr algn="r" rtl="1" eaLnBrk="1" hangingPunct="1"/>
            <a:r>
              <a:rPr lang="fa-IR" altLang="en-US" sz="2400" dirty="0">
                <a:cs typeface="B Zar" panose="00000400000000000000" pitchFamily="2" charset="-78"/>
              </a:rPr>
              <a:t>چراتست  را در مرحله ی 4 انجام می دهیم ؟</a:t>
            </a:r>
          </a:p>
          <a:p>
            <a:pPr algn="r" rtl="1" eaLnBrk="1" hangingPunct="1"/>
            <a:r>
              <a:rPr lang="fa-IR" altLang="en-US" sz="2400" dirty="0">
                <a:cs typeface="B Zar" panose="00000400000000000000" pitchFamily="2" charset="-78"/>
              </a:rPr>
              <a:t>به این جهت که پیاده سازی انجام شده و همه ی محصول آماده است .</a:t>
            </a:r>
          </a:p>
          <a:p>
            <a:pPr algn="r" rtl="1" eaLnBrk="1" hangingPunct="1"/>
            <a:r>
              <a:rPr lang="fa-IR" altLang="en-US" sz="2400" dirty="0">
                <a:solidFill>
                  <a:schemeClr val="hlink"/>
                </a:solidFill>
                <a:cs typeface="B Zar" panose="00000400000000000000" pitchFamily="2" charset="-78"/>
              </a:rPr>
              <a:t>1)</a:t>
            </a:r>
            <a:r>
              <a:rPr lang="fa-IR" altLang="en-US" sz="2400" dirty="0">
                <a:cs typeface="B Zar" panose="00000400000000000000" pitchFamily="2" charset="-78"/>
              </a:rPr>
              <a:t> تست به صورت </a:t>
            </a:r>
            <a:r>
              <a:rPr lang="en-US" altLang="en-US" sz="2000" dirty="0">
                <a:cs typeface="B Zar" panose="00000400000000000000" pitchFamily="2" charset="-78"/>
              </a:rPr>
              <a:t>Black box</a:t>
            </a:r>
            <a:r>
              <a:rPr lang="en-US" altLang="en-US" sz="2400" dirty="0">
                <a:cs typeface="B Zar" panose="00000400000000000000" pitchFamily="2" charset="-78"/>
              </a:rPr>
              <a:t>  </a:t>
            </a:r>
            <a:r>
              <a:rPr lang="fa-IR" altLang="en-US" sz="2400" dirty="0">
                <a:cs typeface="B Zar" panose="00000400000000000000" pitchFamily="2" charset="-78"/>
              </a:rPr>
              <a:t>  به این معنی  که   ورودی ها  وارد   و  خروجی ها گرفته می شود.اگر خروجی های بدست آمده مطلوب بودند تست کامل  است در غیر این صورت باید تست دومی گرفته شود.</a:t>
            </a:r>
          </a:p>
          <a:p>
            <a:pPr algn="r" rtl="1" eaLnBrk="1" hangingPunct="1"/>
            <a:r>
              <a:rPr lang="fa-IR" altLang="en-US" sz="2400" dirty="0">
                <a:solidFill>
                  <a:schemeClr val="hlink"/>
                </a:solidFill>
                <a:cs typeface="B Zar" panose="00000400000000000000" pitchFamily="2" charset="-78"/>
              </a:rPr>
              <a:t>2)</a:t>
            </a:r>
            <a:r>
              <a:rPr lang="fa-IR" altLang="en-US" sz="2400" dirty="0">
                <a:cs typeface="B Zar" panose="00000400000000000000" pitchFamily="2" charset="-78"/>
              </a:rPr>
              <a:t> تست دوم به صورت باز روی خطوط  برنامه   انجام می شود  که  این  کار  توسط </a:t>
            </a:r>
            <a:endParaRPr lang="en-US" altLang="en-US" sz="2400" dirty="0">
              <a:cs typeface="B Zar" panose="00000400000000000000" pitchFamily="2" charset="-78"/>
            </a:endParaRPr>
          </a:p>
          <a:p>
            <a:pPr algn="r" rtl="1" eaLnBrk="1" hangingPunct="1"/>
            <a:r>
              <a:rPr lang="en-US" altLang="en-US" sz="2000" dirty="0">
                <a:cs typeface="B Zar" panose="00000400000000000000" pitchFamily="2" charset="-78"/>
              </a:rPr>
              <a:t>Debugger</a:t>
            </a:r>
            <a:r>
              <a:rPr lang="fa-IR" altLang="en-US" sz="2400" dirty="0">
                <a:cs typeface="B Zar" panose="00000400000000000000" pitchFamily="2" charset="-78"/>
              </a:rPr>
              <a:t>   انجام تا محل بروز خطا را تعیین کند.</a:t>
            </a:r>
            <a:endParaRPr lang="en-US" altLang="en-US" sz="2400" dirty="0">
              <a:cs typeface="B Zar" panose="00000400000000000000" pitchFamily="2" charset="-78"/>
            </a:endParaRPr>
          </a:p>
        </p:txBody>
      </p:sp>
    </p:spTree>
    <p:extLst>
      <p:ext uri="{BB962C8B-B14F-4D97-AF65-F5344CB8AC3E}">
        <p14:creationId xmlns:p14="http://schemas.microsoft.com/office/powerpoint/2010/main" val="748249853"/>
      </p:ext>
    </p:extLst>
  </p:cSld>
  <p:clrMapOvr>
    <a:masterClrMapping/>
  </p:clrMapOvr>
  <p:transition spd="slow" advClick="0" advTm="5000">
    <p:split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2084</Words>
  <Application>Microsoft Office PowerPoint</Application>
  <PresentationFormat>Widescreen</PresentationFormat>
  <Paragraphs>236</Paragraphs>
  <Slides>42</Slides>
  <Notes>0</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9" baseType="lpstr">
      <vt:lpstr>SimSun</vt:lpstr>
      <vt:lpstr>Arial</vt:lpstr>
      <vt:lpstr>B Esfehan</vt:lpstr>
      <vt:lpstr>B Nazanin</vt:lpstr>
      <vt:lpstr>B Titr</vt:lpstr>
      <vt:lpstr>B Zar</vt:lpstr>
      <vt:lpstr>Calibri</vt:lpstr>
      <vt:lpstr>Calibri Light</vt:lpstr>
      <vt:lpstr>Symbol</vt:lpstr>
      <vt:lpstr>Tahoma</vt:lpstr>
      <vt:lpstr>Times New Roman</vt:lpstr>
      <vt:lpstr>Verdana</vt:lpstr>
      <vt:lpstr>Wingdings</vt:lpstr>
      <vt:lpstr>Yagut</vt:lpstr>
      <vt:lpstr>Office Theme</vt:lpstr>
      <vt:lpstr>Equation</vt:lpstr>
      <vt:lpstr>Microsoft Equation 3.0</vt:lpstr>
      <vt:lpstr> </vt:lpstr>
      <vt:lpstr>نمرات </vt:lpstr>
      <vt:lpstr>تعریف سیستم از نگاه مهندسی نرم افزار </vt:lpstr>
      <vt:lpstr>دو بخش اساسی در مهندسی نرم افزار </vt:lpstr>
      <vt:lpstr>مراحل ایجاد یک نرم افزار </vt:lpstr>
      <vt:lpstr>PowerPoint Presentation</vt:lpstr>
      <vt:lpstr>PowerPoint Presentation</vt:lpstr>
      <vt:lpstr>PowerPoint Presentation</vt:lpstr>
      <vt:lpstr>PowerPoint Presentation</vt:lpstr>
      <vt:lpstr>انواع خطاها:</vt:lpstr>
      <vt:lpstr>PowerPoint Presentation</vt:lpstr>
      <vt:lpstr>PowerPoint Presentation</vt:lpstr>
      <vt:lpstr>تعریف شبیه سازی کامپیوتری</vt:lpstr>
      <vt:lpstr>نظريه مجموعه ها</vt:lpstr>
      <vt:lpstr>نظريه مجموعه ها</vt:lpstr>
      <vt:lpstr>نظريه مجموعه ها</vt:lpstr>
      <vt:lpstr>آمار و احتمالات مهندسي </vt:lpstr>
      <vt:lpstr>جامعه و نمونه</vt:lpstr>
      <vt:lpstr>میانگین</vt:lpstr>
      <vt:lpstr>ميانگين هندسي</vt:lpstr>
      <vt:lpstr>میانه</vt:lpstr>
      <vt:lpstr>نما و چارک</vt:lpstr>
      <vt:lpstr>دامنه  و واریانس</vt:lpstr>
      <vt:lpstr>انحراف معیار</vt:lpstr>
      <vt:lpstr>انحراف معیار</vt:lpstr>
      <vt:lpstr>مثال</vt:lpstr>
      <vt:lpstr>مثال</vt:lpstr>
      <vt:lpstr>مثال</vt:lpstr>
      <vt:lpstr>مثال</vt:lpstr>
      <vt:lpstr>مثال</vt:lpstr>
      <vt:lpstr>تعاریف</vt:lpstr>
      <vt:lpstr>پیشامد</vt:lpstr>
      <vt:lpstr> احتمال </vt:lpstr>
      <vt:lpstr> تابع احتمال </vt:lpstr>
      <vt:lpstr>قوانین احتمال </vt:lpstr>
      <vt:lpstr>احتمال شرطی </vt:lpstr>
      <vt:lpstr>توزیع نرمال</vt:lpstr>
      <vt:lpstr>توزیع نرمال</vt:lpstr>
      <vt:lpstr>توزیع نرمال</vt:lpstr>
      <vt:lpstr>توزیع نرمال و انحراف معیار</vt:lpstr>
      <vt:lpstr>توزیع نرمال و انحراف معیار</vt:lpstr>
      <vt:lpstr>توزیع نرمال و انحراف معیار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reza</dc:creator>
  <cp:lastModifiedBy>reza</cp:lastModifiedBy>
  <cp:revision>1</cp:revision>
  <dcterms:created xsi:type="dcterms:W3CDTF">2020-03-10T06:37:37Z</dcterms:created>
  <dcterms:modified xsi:type="dcterms:W3CDTF">2020-03-10T06:37:55Z</dcterms:modified>
</cp:coreProperties>
</file>